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58" r:id="rId6"/>
    <p:sldId id="259" r:id="rId7"/>
    <p:sldId id="273" r:id="rId8"/>
    <p:sldId id="260" r:id="rId9"/>
    <p:sldId id="261" r:id="rId10"/>
    <p:sldId id="262" r:id="rId11"/>
    <p:sldId id="263" r:id="rId12"/>
    <p:sldId id="264" r:id="rId13"/>
    <p:sldId id="274" r:id="rId14"/>
    <p:sldId id="265" r:id="rId15"/>
    <p:sldId id="266" r:id="rId16"/>
    <p:sldId id="275" r:id="rId17"/>
    <p:sldId id="267" r:id="rId18"/>
    <p:sldId id="268" r:id="rId19"/>
    <p:sldId id="269" r:id="rId20"/>
    <p:sldId id="270"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7" d="100"/>
          <a:sy n="87" d="100"/>
        </p:scale>
        <p:origin x="470"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6BFAF-003D-4C4E-B377-DFBB73763C96}" type="doc">
      <dgm:prSet loTypeId="urn:microsoft.com/office/officeart/2005/8/layout/orgChart1" loCatId="hierarchy" qsTypeId="urn:microsoft.com/office/officeart/2005/8/quickstyle/simple1" qsCatId="simple" csTypeId="urn:microsoft.com/office/officeart/2005/8/colors/accent1_2" csCatId="accent1" phldr="0"/>
      <dgm:spPr/>
      <dgm:t>
        <a:bodyPr/>
        <a:lstStyle/>
        <a:p>
          <a:endParaRPr lang="en-US"/>
        </a:p>
      </dgm:t>
    </dgm:pt>
    <dgm:pt modelId="{E8121125-7B14-4F42-9616-26340A42A102}">
      <dgm:prSet phldrT="[Text]" phldr="1"/>
      <dgm:spPr/>
      <dgm:t>
        <a:bodyPr/>
        <a:lstStyle/>
        <a:p>
          <a:endParaRPr lang="en-US" dirty="0"/>
        </a:p>
      </dgm:t>
    </dgm:pt>
    <dgm:pt modelId="{1821BEC4-0BBE-4D53-AAB5-79C52B4F9F55}" type="parTrans" cxnId="{F818B2E4-CAF3-4A2B-A10A-849467D8636D}">
      <dgm:prSet/>
      <dgm:spPr/>
      <dgm:t>
        <a:bodyPr/>
        <a:lstStyle/>
        <a:p>
          <a:endParaRPr lang="en-US"/>
        </a:p>
      </dgm:t>
    </dgm:pt>
    <dgm:pt modelId="{D79CD673-4CBD-4E05-967D-982A9760BB21}" type="sibTrans" cxnId="{F818B2E4-CAF3-4A2B-A10A-849467D8636D}">
      <dgm:prSet/>
      <dgm:spPr/>
      <dgm:t>
        <a:bodyPr/>
        <a:lstStyle/>
        <a:p>
          <a:endParaRPr lang="en-US"/>
        </a:p>
      </dgm:t>
    </dgm:pt>
    <dgm:pt modelId="{37411353-322D-48A1-8EFE-4B7A04E77F78}" type="asst">
      <dgm:prSet phldrT="[Text]" phldr="1"/>
      <dgm:spPr/>
      <dgm:t>
        <a:bodyPr/>
        <a:lstStyle/>
        <a:p>
          <a:endParaRPr lang="en-US"/>
        </a:p>
      </dgm:t>
    </dgm:pt>
    <dgm:pt modelId="{2C326DC1-E245-4AF4-A9C4-D1BEEC2D17D6}" type="parTrans" cxnId="{586D13C8-1A2B-4393-A2B4-40A498FDEFEF}">
      <dgm:prSet/>
      <dgm:spPr/>
      <dgm:t>
        <a:bodyPr/>
        <a:lstStyle/>
        <a:p>
          <a:endParaRPr lang="en-US"/>
        </a:p>
      </dgm:t>
    </dgm:pt>
    <dgm:pt modelId="{83934B11-0F43-4947-9A95-80947B7DD43F}" type="sibTrans" cxnId="{586D13C8-1A2B-4393-A2B4-40A498FDEFEF}">
      <dgm:prSet/>
      <dgm:spPr/>
      <dgm:t>
        <a:bodyPr/>
        <a:lstStyle/>
        <a:p>
          <a:endParaRPr lang="en-US"/>
        </a:p>
      </dgm:t>
    </dgm:pt>
    <dgm:pt modelId="{2C7645E0-D70C-463F-8266-FF144841DC29}">
      <dgm:prSet phldrT="[Text]" phldr="1"/>
      <dgm:spPr/>
      <dgm:t>
        <a:bodyPr/>
        <a:lstStyle/>
        <a:p>
          <a:endParaRPr lang="en-US"/>
        </a:p>
      </dgm:t>
    </dgm:pt>
    <dgm:pt modelId="{9A82F4E6-E880-4A02-B8B2-FD7679577053}" type="parTrans" cxnId="{805A9C5E-9FA1-4E63-8A6D-79597A71754F}">
      <dgm:prSet/>
      <dgm:spPr/>
      <dgm:t>
        <a:bodyPr/>
        <a:lstStyle/>
        <a:p>
          <a:endParaRPr lang="en-US"/>
        </a:p>
      </dgm:t>
    </dgm:pt>
    <dgm:pt modelId="{B60501B4-8A5D-4995-BAA0-0AB1D54142B4}" type="sibTrans" cxnId="{805A9C5E-9FA1-4E63-8A6D-79597A71754F}">
      <dgm:prSet/>
      <dgm:spPr/>
      <dgm:t>
        <a:bodyPr/>
        <a:lstStyle/>
        <a:p>
          <a:endParaRPr lang="en-US"/>
        </a:p>
      </dgm:t>
    </dgm:pt>
    <dgm:pt modelId="{8C4B43AC-DC4D-4BE7-BFA7-BBD0FDCF752D}">
      <dgm:prSet phldrT="[Text]" phldr="1"/>
      <dgm:spPr/>
      <dgm:t>
        <a:bodyPr/>
        <a:lstStyle/>
        <a:p>
          <a:endParaRPr lang="en-US"/>
        </a:p>
      </dgm:t>
    </dgm:pt>
    <dgm:pt modelId="{8956501C-D91F-4286-9E23-8AA3DA41F4E3}" type="parTrans" cxnId="{C7AD6585-2FAA-4334-9FB9-4551D09BB2B8}">
      <dgm:prSet/>
      <dgm:spPr/>
      <dgm:t>
        <a:bodyPr/>
        <a:lstStyle/>
        <a:p>
          <a:endParaRPr lang="en-US"/>
        </a:p>
      </dgm:t>
    </dgm:pt>
    <dgm:pt modelId="{86542C78-1F4B-4F46-9433-36C2CE465E46}" type="sibTrans" cxnId="{C7AD6585-2FAA-4334-9FB9-4551D09BB2B8}">
      <dgm:prSet/>
      <dgm:spPr/>
      <dgm:t>
        <a:bodyPr/>
        <a:lstStyle/>
        <a:p>
          <a:endParaRPr lang="en-US"/>
        </a:p>
      </dgm:t>
    </dgm:pt>
    <dgm:pt modelId="{F80E04AD-047A-46D8-B66E-D9E19F6C0337}">
      <dgm:prSet phldrT="[Text]" phldr="1"/>
      <dgm:spPr/>
      <dgm:t>
        <a:bodyPr/>
        <a:lstStyle/>
        <a:p>
          <a:endParaRPr lang="en-US"/>
        </a:p>
      </dgm:t>
    </dgm:pt>
    <dgm:pt modelId="{1AA367A8-8133-4986-89EA-D42F864F9EE4}" type="parTrans" cxnId="{38D28EB2-98EB-4252-BBEA-8F56C12A7567}">
      <dgm:prSet/>
      <dgm:spPr/>
      <dgm:t>
        <a:bodyPr/>
        <a:lstStyle/>
        <a:p>
          <a:endParaRPr lang="en-US"/>
        </a:p>
      </dgm:t>
    </dgm:pt>
    <dgm:pt modelId="{3D6265C8-1B5B-4387-99E8-63B8AEB95CE0}" type="sibTrans" cxnId="{38D28EB2-98EB-4252-BBEA-8F56C12A7567}">
      <dgm:prSet/>
      <dgm:spPr/>
      <dgm:t>
        <a:bodyPr/>
        <a:lstStyle/>
        <a:p>
          <a:endParaRPr lang="en-US"/>
        </a:p>
      </dgm:t>
    </dgm:pt>
    <dgm:pt modelId="{FAB76E38-07DE-42BE-B225-0B84F24E9EEA}" type="pres">
      <dgm:prSet presAssocID="{E366BFAF-003D-4C4E-B377-DFBB73763C96}" presName="hierChild1" presStyleCnt="0">
        <dgm:presLayoutVars>
          <dgm:orgChart val="1"/>
          <dgm:chPref val="1"/>
          <dgm:dir/>
          <dgm:animOne val="branch"/>
          <dgm:animLvl val="lvl"/>
          <dgm:resizeHandles/>
        </dgm:presLayoutVars>
      </dgm:prSet>
      <dgm:spPr/>
      <dgm:t>
        <a:bodyPr/>
        <a:lstStyle/>
        <a:p>
          <a:endParaRPr lang="en-US"/>
        </a:p>
      </dgm:t>
    </dgm:pt>
    <dgm:pt modelId="{66097CDD-28B1-4501-92CD-44C56EC367D3}" type="pres">
      <dgm:prSet presAssocID="{E8121125-7B14-4F42-9616-26340A42A102}" presName="hierRoot1" presStyleCnt="0">
        <dgm:presLayoutVars>
          <dgm:hierBranch val="init"/>
        </dgm:presLayoutVars>
      </dgm:prSet>
      <dgm:spPr/>
    </dgm:pt>
    <dgm:pt modelId="{E65DE9AF-5433-4294-8ACC-3EE35DB35B39}" type="pres">
      <dgm:prSet presAssocID="{E8121125-7B14-4F42-9616-26340A42A102}" presName="rootComposite1" presStyleCnt="0"/>
      <dgm:spPr/>
    </dgm:pt>
    <dgm:pt modelId="{6179BDF6-ED93-4AB7-BB0A-D7036F7B1C39}" type="pres">
      <dgm:prSet presAssocID="{E8121125-7B14-4F42-9616-26340A42A102}" presName="rootText1" presStyleLbl="node0" presStyleIdx="0" presStyleCnt="1">
        <dgm:presLayoutVars>
          <dgm:chPref val="3"/>
        </dgm:presLayoutVars>
      </dgm:prSet>
      <dgm:spPr/>
      <dgm:t>
        <a:bodyPr/>
        <a:lstStyle/>
        <a:p>
          <a:endParaRPr lang="en-US"/>
        </a:p>
      </dgm:t>
    </dgm:pt>
    <dgm:pt modelId="{B5C41C9B-5323-401E-8C04-E8B3D111B560}" type="pres">
      <dgm:prSet presAssocID="{E8121125-7B14-4F42-9616-26340A42A102}" presName="rootConnector1" presStyleLbl="node1" presStyleIdx="0" presStyleCnt="0"/>
      <dgm:spPr/>
      <dgm:t>
        <a:bodyPr/>
        <a:lstStyle/>
        <a:p>
          <a:endParaRPr lang="en-US"/>
        </a:p>
      </dgm:t>
    </dgm:pt>
    <dgm:pt modelId="{8DB962AA-A2E2-4C9B-9B2C-D2AADE7D23E4}" type="pres">
      <dgm:prSet presAssocID="{E8121125-7B14-4F42-9616-26340A42A102}" presName="hierChild2" presStyleCnt="0"/>
      <dgm:spPr/>
    </dgm:pt>
    <dgm:pt modelId="{C4EE88A7-530F-425B-AA92-DA8BF86D0D5B}" type="pres">
      <dgm:prSet presAssocID="{9A82F4E6-E880-4A02-B8B2-FD7679577053}" presName="Name37" presStyleLbl="parChTrans1D2" presStyleIdx="0" presStyleCnt="4"/>
      <dgm:spPr/>
      <dgm:t>
        <a:bodyPr/>
        <a:lstStyle/>
        <a:p>
          <a:endParaRPr lang="en-US"/>
        </a:p>
      </dgm:t>
    </dgm:pt>
    <dgm:pt modelId="{8DC1AF5B-60B1-4E42-9645-5D2BA28AC8A8}" type="pres">
      <dgm:prSet presAssocID="{2C7645E0-D70C-463F-8266-FF144841DC29}" presName="hierRoot2" presStyleCnt="0">
        <dgm:presLayoutVars>
          <dgm:hierBranch val="init"/>
        </dgm:presLayoutVars>
      </dgm:prSet>
      <dgm:spPr/>
    </dgm:pt>
    <dgm:pt modelId="{3BFBDE54-D550-45D0-8C80-10732AE12B47}" type="pres">
      <dgm:prSet presAssocID="{2C7645E0-D70C-463F-8266-FF144841DC29}" presName="rootComposite" presStyleCnt="0"/>
      <dgm:spPr/>
    </dgm:pt>
    <dgm:pt modelId="{AFECCB99-DC06-4D04-AB6B-EF397836C0C6}" type="pres">
      <dgm:prSet presAssocID="{2C7645E0-D70C-463F-8266-FF144841DC29}" presName="rootText" presStyleLbl="node2" presStyleIdx="0" presStyleCnt="3">
        <dgm:presLayoutVars>
          <dgm:chPref val="3"/>
        </dgm:presLayoutVars>
      </dgm:prSet>
      <dgm:spPr/>
      <dgm:t>
        <a:bodyPr/>
        <a:lstStyle/>
        <a:p>
          <a:endParaRPr lang="en-US"/>
        </a:p>
      </dgm:t>
    </dgm:pt>
    <dgm:pt modelId="{9C87B891-C098-45FA-8DB7-11BF29FCBDED}" type="pres">
      <dgm:prSet presAssocID="{2C7645E0-D70C-463F-8266-FF144841DC29}" presName="rootConnector" presStyleLbl="node2" presStyleIdx="0" presStyleCnt="3"/>
      <dgm:spPr/>
      <dgm:t>
        <a:bodyPr/>
        <a:lstStyle/>
        <a:p>
          <a:endParaRPr lang="en-US"/>
        </a:p>
      </dgm:t>
    </dgm:pt>
    <dgm:pt modelId="{CB41D7FA-4BD9-49C5-A329-DCA028552A16}" type="pres">
      <dgm:prSet presAssocID="{2C7645E0-D70C-463F-8266-FF144841DC29}" presName="hierChild4" presStyleCnt="0"/>
      <dgm:spPr/>
    </dgm:pt>
    <dgm:pt modelId="{2966FC81-2166-4199-A3E5-F32660D2F347}" type="pres">
      <dgm:prSet presAssocID="{2C7645E0-D70C-463F-8266-FF144841DC29}" presName="hierChild5" presStyleCnt="0"/>
      <dgm:spPr/>
    </dgm:pt>
    <dgm:pt modelId="{2276E327-43BF-4D74-80F7-2075E2318C3C}" type="pres">
      <dgm:prSet presAssocID="{8956501C-D91F-4286-9E23-8AA3DA41F4E3}" presName="Name37" presStyleLbl="parChTrans1D2" presStyleIdx="1" presStyleCnt="4"/>
      <dgm:spPr/>
      <dgm:t>
        <a:bodyPr/>
        <a:lstStyle/>
        <a:p>
          <a:endParaRPr lang="en-US"/>
        </a:p>
      </dgm:t>
    </dgm:pt>
    <dgm:pt modelId="{8BEFA642-21EB-4B69-895A-08D51C23ADBD}" type="pres">
      <dgm:prSet presAssocID="{8C4B43AC-DC4D-4BE7-BFA7-BBD0FDCF752D}" presName="hierRoot2" presStyleCnt="0">
        <dgm:presLayoutVars>
          <dgm:hierBranch val="init"/>
        </dgm:presLayoutVars>
      </dgm:prSet>
      <dgm:spPr/>
    </dgm:pt>
    <dgm:pt modelId="{02514C82-DBA6-4456-9BE1-8DCAA2F1324C}" type="pres">
      <dgm:prSet presAssocID="{8C4B43AC-DC4D-4BE7-BFA7-BBD0FDCF752D}" presName="rootComposite" presStyleCnt="0"/>
      <dgm:spPr/>
    </dgm:pt>
    <dgm:pt modelId="{43736EEA-C770-4A2D-8576-5C4795F2C3BB}" type="pres">
      <dgm:prSet presAssocID="{8C4B43AC-DC4D-4BE7-BFA7-BBD0FDCF752D}" presName="rootText" presStyleLbl="node2" presStyleIdx="1" presStyleCnt="3">
        <dgm:presLayoutVars>
          <dgm:chPref val="3"/>
        </dgm:presLayoutVars>
      </dgm:prSet>
      <dgm:spPr/>
      <dgm:t>
        <a:bodyPr/>
        <a:lstStyle/>
        <a:p>
          <a:endParaRPr lang="en-US"/>
        </a:p>
      </dgm:t>
    </dgm:pt>
    <dgm:pt modelId="{B974455E-F9B2-4F81-97BC-8C81C712A6AE}" type="pres">
      <dgm:prSet presAssocID="{8C4B43AC-DC4D-4BE7-BFA7-BBD0FDCF752D}" presName="rootConnector" presStyleLbl="node2" presStyleIdx="1" presStyleCnt="3"/>
      <dgm:spPr/>
      <dgm:t>
        <a:bodyPr/>
        <a:lstStyle/>
        <a:p>
          <a:endParaRPr lang="en-US"/>
        </a:p>
      </dgm:t>
    </dgm:pt>
    <dgm:pt modelId="{A9E2A9C5-2739-4F48-AB90-08769777DC5E}" type="pres">
      <dgm:prSet presAssocID="{8C4B43AC-DC4D-4BE7-BFA7-BBD0FDCF752D}" presName="hierChild4" presStyleCnt="0"/>
      <dgm:spPr/>
    </dgm:pt>
    <dgm:pt modelId="{93B343F4-D104-4707-82F7-26E8FF066804}" type="pres">
      <dgm:prSet presAssocID="{8C4B43AC-DC4D-4BE7-BFA7-BBD0FDCF752D}" presName="hierChild5" presStyleCnt="0"/>
      <dgm:spPr/>
    </dgm:pt>
    <dgm:pt modelId="{477B18D4-0BA4-4775-A516-219EE338C9EC}" type="pres">
      <dgm:prSet presAssocID="{1AA367A8-8133-4986-89EA-D42F864F9EE4}" presName="Name37" presStyleLbl="parChTrans1D2" presStyleIdx="2" presStyleCnt="4"/>
      <dgm:spPr/>
      <dgm:t>
        <a:bodyPr/>
        <a:lstStyle/>
        <a:p>
          <a:endParaRPr lang="en-US"/>
        </a:p>
      </dgm:t>
    </dgm:pt>
    <dgm:pt modelId="{B15D12E6-574E-4AD6-B2D8-79751CD2C3BA}" type="pres">
      <dgm:prSet presAssocID="{F80E04AD-047A-46D8-B66E-D9E19F6C0337}" presName="hierRoot2" presStyleCnt="0">
        <dgm:presLayoutVars>
          <dgm:hierBranch val="init"/>
        </dgm:presLayoutVars>
      </dgm:prSet>
      <dgm:spPr/>
    </dgm:pt>
    <dgm:pt modelId="{91C1397E-551D-4377-9C43-9E235DF34581}" type="pres">
      <dgm:prSet presAssocID="{F80E04AD-047A-46D8-B66E-D9E19F6C0337}" presName="rootComposite" presStyleCnt="0"/>
      <dgm:spPr/>
    </dgm:pt>
    <dgm:pt modelId="{8178EE83-3422-425E-8F67-B28B280E2B78}" type="pres">
      <dgm:prSet presAssocID="{F80E04AD-047A-46D8-B66E-D9E19F6C0337}" presName="rootText" presStyleLbl="node2" presStyleIdx="2" presStyleCnt="3">
        <dgm:presLayoutVars>
          <dgm:chPref val="3"/>
        </dgm:presLayoutVars>
      </dgm:prSet>
      <dgm:spPr/>
      <dgm:t>
        <a:bodyPr/>
        <a:lstStyle/>
        <a:p>
          <a:endParaRPr lang="en-US"/>
        </a:p>
      </dgm:t>
    </dgm:pt>
    <dgm:pt modelId="{C21B2403-5CBC-447C-B6CF-70C84ADAC2DB}" type="pres">
      <dgm:prSet presAssocID="{F80E04AD-047A-46D8-B66E-D9E19F6C0337}" presName="rootConnector" presStyleLbl="node2" presStyleIdx="2" presStyleCnt="3"/>
      <dgm:spPr/>
      <dgm:t>
        <a:bodyPr/>
        <a:lstStyle/>
        <a:p>
          <a:endParaRPr lang="en-US"/>
        </a:p>
      </dgm:t>
    </dgm:pt>
    <dgm:pt modelId="{FED1C160-6FE6-47D6-AB78-16C5DE2D0EBD}" type="pres">
      <dgm:prSet presAssocID="{F80E04AD-047A-46D8-B66E-D9E19F6C0337}" presName="hierChild4" presStyleCnt="0"/>
      <dgm:spPr/>
    </dgm:pt>
    <dgm:pt modelId="{F1F2CF5E-50BA-4418-8946-CE47CF1E518B}" type="pres">
      <dgm:prSet presAssocID="{F80E04AD-047A-46D8-B66E-D9E19F6C0337}" presName="hierChild5" presStyleCnt="0"/>
      <dgm:spPr/>
    </dgm:pt>
    <dgm:pt modelId="{A3053555-35C6-4056-BFF6-8622F1871F77}" type="pres">
      <dgm:prSet presAssocID="{E8121125-7B14-4F42-9616-26340A42A102}" presName="hierChild3" presStyleCnt="0"/>
      <dgm:spPr/>
    </dgm:pt>
    <dgm:pt modelId="{2C3B91E5-5C3B-4586-B878-9C5F45342E77}" type="pres">
      <dgm:prSet presAssocID="{2C326DC1-E245-4AF4-A9C4-D1BEEC2D17D6}" presName="Name111" presStyleLbl="parChTrans1D2" presStyleIdx="3" presStyleCnt="4"/>
      <dgm:spPr/>
      <dgm:t>
        <a:bodyPr/>
        <a:lstStyle/>
        <a:p>
          <a:endParaRPr lang="en-US"/>
        </a:p>
      </dgm:t>
    </dgm:pt>
    <dgm:pt modelId="{F1DC3646-664A-4597-AB76-00BBD020C1A4}" type="pres">
      <dgm:prSet presAssocID="{37411353-322D-48A1-8EFE-4B7A04E77F78}" presName="hierRoot3" presStyleCnt="0">
        <dgm:presLayoutVars>
          <dgm:hierBranch val="init"/>
        </dgm:presLayoutVars>
      </dgm:prSet>
      <dgm:spPr/>
    </dgm:pt>
    <dgm:pt modelId="{EC105F5E-7D1B-4EE8-8EE2-72B0A4A63400}" type="pres">
      <dgm:prSet presAssocID="{37411353-322D-48A1-8EFE-4B7A04E77F78}" presName="rootComposite3" presStyleCnt="0"/>
      <dgm:spPr/>
    </dgm:pt>
    <dgm:pt modelId="{97883C8E-3C89-4F43-A0F4-8D84AF17ABB1}" type="pres">
      <dgm:prSet presAssocID="{37411353-322D-48A1-8EFE-4B7A04E77F78}" presName="rootText3" presStyleLbl="asst1" presStyleIdx="0" presStyleCnt="1">
        <dgm:presLayoutVars>
          <dgm:chPref val="3"/>
        </dgm:presLayoutVars>
      </dgm:prSet>
      <dgm:spPr/>
      <dgm:t>
        <a:bodyPr/>
        <a:lstStyle/>
        <a:p>
          <a:endParaRPr lang="en-US"/>
        </a:p>
      </dgm:t>
    </dgm:pt>
    <dgm:pt modelId="{BF475072-2978-4ECA-A5B0-D0B406C179EC}" type="pres">
      <dgm:prSet presAssocID="{37411353-322D-48A1-8EFE-4B7A04E77F78}" presName="rootConnector3" presStyleLbl="asst1" presStyleIdx="0" presStyleCnt="1"/>
      <dgm:spPr/>
      <dgm:t>
        <a:bodyPr/>
        <a:lstStyle/>
        <a:p>
          <a:endParaRPr lang="en-US"/>
        </a:p>
      </dgm:t>
    </dgm:pt>
    <dgm:pt modelId="{AA3131AE-3E02-4FF6-ADB2-BD601E0F08CF}" type="pres">
      <dgm:prSet presAssocID="{37411353-322D-48A1-8EFE-4B7A04E77F78}" presName="hierChild6" presStyleCnt="0"/>
      <dgm:spPr/>
    </dgm:pt>
    <dgm:pt modelId="{1AD569B6-037F-4E18-B66F-5A5B5C00E4AF}" type="pres">
      <dgm:prSet presAssocID="{37411353-322D-48A1-8EFE-4B7A04E77F78}" presName="hierChild7" presStyleCnt="0"/>
      <dgm:spPr/>
    </dgm:pt>
  </dgm:ptLst>
  <dgm:cxnLst>
    <dgm:cxn modelId="{38D28EB2-98EB-4252-BBEA-8F56C12A7567}" srcId="{E8121125-7B14-4F42-9616-26340A42A102}" destId="{F80E04AD-047A-46D8-B66E-D9E19F6C0337}" srcOrd="3" destOrd="0" parTransId="{1AA367A8-8133-4986-89EA-D42F864F9EE4}" sibTransId="{3D6265C8-1B5B-4387-99E8-63B8AEB95CE0}"/>
    <dgm:cxn modelId="{41714F65-E84D-4F5D-A8E6-D1E2F28CD48F}" type="presOf" srcId="{37411353-322D-48A1-8EFE-4B7A04E77F78}" destId="{97883C8E-3C89-4F43-A0F4-8D84AF17ABB1}" srcOrd="0" destOrd="0" presId="urn:microsoft.com/office/officeart/2005/8/layout/orgChart1"/>
    <dgm:cxn modelId="{D020E78D-829E-4226-842D-59D39D2D7C82}" type="presOf" srcId="{E366BFAF-003D-4C4E-B377-DFBB73763C96}" destId="{FAB76E38-07DE-42BE-B225-0B84F24E9EEA}" srcOrd="0" destOrd="0" presId="urn:microsoft.com/office/officeart/2005/8/layout/orgChart1"/>
    <dgm:cxn modelId="{805A9C5E-9FA1-4E63-8A6D-79597A71754F}" srcId="{E8121125-7B14-4F42-9616-26340A42A102}" destId="{2C7645E0-D70C-463F-8266-FF144841DC29}" srcOrd="1" destOrd="0" parTransId="{9A82F4E6-E880-4A02-B8B2-FD7679577053}" sibTransId="{B60501B4-8A5D-4995-BAA0-0AB1D54142B4}"/>
    <dgm:cxn modelId="{6E0D69A0-274E-405D-9EDA-339160FAADE1}" type="presOf" srcId="{1AA367A8-8133-4986-89EA-D42F864F9EE4}" destId="{477B18D4-0BA4-4775-A516-219EE338C9EC}" srcOrd="0" destOrd="0" presId="urn:microsoft.com/office/officeart/2005/8/layout/orgChart1"/>
    <dgm:cxn modelId="{F5CD6C4D-F6D8-446A-A34C-2DE3C1C79F64}" type="presOf" srcId="{2C7645E0-D70C-463F-8266-FF144841DC29}" destId="{AFECCB99-DC06-4D04-AB6B-EF397836C0C6}" srcOrd="0" destOrd="0" presId="urn:microsoft.com/office/officeart/2005/8/layout/orgChart1"/>
    <dgm:cxn modelId="{27F45E56-DFBD-4B18-8F67-01BBFBE025EA}" type="presOf" srcId="{8C4B43AC-DC4D-4BE7-BFA7-BBD0FDCF752D}" destId="{B974455E-F9B2-4F81-97BC-8C81C712A6AE}" srcOrd="1" destOrd="0" presId="urn:microsoft.com/office/officeart/2005/8/layout/orgChart1"/>
    <dgm:cxn modelId="{AFA51228-CAB0-40BB-A404-2DDCC030425A}" type="presOf" srcId="{F80E04AD-047A-46D8-B66E-D9E19F6C0337}" destId="{C21B2403-5CBC-447C-B6CF-70C84ADAC2DB}" srcOrd="1" destOrd="0" presId="urn:microsoft.com/office/officeart/2005/8/layout/orgChart1"/>
    <dgm:cxn modelId="{DC53DC47-C723-4760-9CE6-AEFD2E64D21C}" type="presOf" srcId="{E8121125-7B14-4F42-9616-26340A42A102}" destId="{6179BDF6-ED93-4AB7-BB0A-D7036F7B1C39}" srcOrd="0" destOrd="0" presId="urn:microsoft.com/office/officeart/2005/8/layout/orgChart1"/>
    <dgm:cxn modelId="{F964CA25-9E37-41CC-B08A-299DFEDDC83F}" type="presOf" srcId="{37411353-322D-48A1-8EFE-4B7A04E77F78}" destId="{BF475072-2978-4ECA-A5B0-D0B406C179EC}" srcOrd="1" destOrd="0" presId="urn:microsoft.com/office/officeart/2005/8/layout/orgChart1"/>
    <dgm:cxn modelId="{F818B2E4-CAF3-4A2B-A10A-849467D8636D}" srcId="{E366BFAF-003D-4C4E-B377-DFBB73763C96}" destId="{E8121125-7B14-4F42-9616-26340A42A102}" srcOrd="0" destOrd="0" parTransId="{1821BEC4-0BBE-4D53-AAB5-79C52B4F9F55}" sibTransId="{D79CD673-4CBD-4E05-967D-982A9760BB21}"/>
    <dgm:cxn modelId="{ACF80918-A373-4D1D-9B71-BB6937496E8F}" type="presOf" srcId="{2C7645E0-D70C-463F-8266-FF144841DC29}" destId="{9C87B891-C098-45FA-8DB7-11BF29FCBDED}" srcOrd="1" destOrd="0" presId="urn:microsoft.com/office/officeart/2005/8/layout/orgChart1"/>
    <dgm:cxn modelId="{E1631C83-6345-46C0-8504-A96E62F74FE6}" type="presOf" srcId="{9A82F4E6-E880-4A02-B8B2-FD7679577053}" destId="{C4EE88A7-530F-425B-AA92-DA8BF86D0D5B}" srcOrd="0" destOrd="0" presId="urn:microsoft.com/office/officeart/2005/8/layout/orgChart1"/>
    <dgm:cxn modelId="{586D13C8-1A2B-4393-A2B4-40A498FDEFEF}" srcId="{E8121125-7B14-4F42-9616-26340A42A102}" destId="{37411353-322D-48A1-8EFE-4B7A04E77F78}" srcOrd="0" destOrd="0" parTransId="{2C326DC1-E245-4AF4-A9C4-D1BEEC2D17D6}" sibTransId="{83934B11-0F43-4947-9A95-80947B7DD43F}"/>
    <dgm:cxn modelId="{13C5785E-8815-4DF3-878F-3F5D9A304784}" type="presOf" srcId="{F80E04AD-047A-46D8-B66E-D9E19F6C0337}" destId="{8178EE83-3422-425E-8F67-B28B280E2B78}" srcOrd="0" destOrd="0" presId="urn:microsoft.com/office/officeart/2005/8/layout/orgChart1"/>
    <dgm:cxn modelId="{906C2014-36D9-41AE-9E2A-9DFB14A87A2C}" type="presOf" srcId="{2C326DC1-E245-4AF4-A9C4-D1BEEC2D17D6}" destId="{2C3B91E5-5C3B-4586-B878-9C5F45342E77}" srcOrd="0" destOrd="0" presId="urn:microsoft.com/office/officeart/2005/8/layout/orgChart1"/>
    <dgm:cxn modelId="{AC372269-D25E-4725-A617-25B0DEBE228A}" type="presOf" srcId="{8C4B43AC-DC4D-4BE7-BFA7-BBD0FDCF752D}" destId="{43736EEA-C770-4A2D-8576-5C4795F2C3BB}" srcOrd="0" destOrd="0" presId="urn:microsoft.com/office/officeart/2005/8/layout/orgChart1"/>
    <dgm:cxn modelId="{F4AF2081-E560-4AD5-9006-73DCD4FDF87C}" type="presOf" srcId="{E8121125-7B14-4F42-9616-26340A42A102}" destId="{B5C41C9B-5323-401E-8C04-E8B3D111B560}" srcOrd="1" destOrd="0" presId="urn:microsoft.com/office/officeart/2005/8/layout/orgChart1"/>
    <dgm:cxn modelId="{C7AD6585-2FAA-4334-9FB9-4551D09BB2B8}" srcId="{E8121125-7B14-4F42-9616-26340A42A102}" destId="{8C4B43AC-DC4D-4BE7-BFA7-BBD0FDCF752D}" srcOrd="2" destOrd="0" parTransId="{8956501C-D91F-4286-9E23-8AA3DA41F4E3}" sibTransId="{86542C78-1F4B-4F46-9433-36C2CE465E46}"/>
    <dgm:cxn modelId="{68F70B86-141F-42C3-8394-C4D4E9E393C4}" type="presOf" srcId="{8956501C-D91F-4286-9E23-8AA3DA41F4E3}" destId="{2276E327-43BF-4D74-80F7-2075E2318C3C}" srcOrd="0" destOrd="0" presId="urn:microsoft.com/office/officeart/2005/8/layout/orgChart1"/>
    <dgm:cxn modelId="{66699BB4-F034-4F0F-8656-21A2F7C37513}" type="presParOf" srcId="{FAB76E38-07DE-42BE-B225-0B84F24E9EEA}" destId="{66097CDD-28B1-4501-92CD-44C56EC367D3}" srcOrd="0" destOrd="0" presId="urn:microsoft.com/office/officeart/2005/8/layout/orgChart1"/>
    <dgm:cxn modelId="{3FD031AA-24F3-42B7-915F-ECAEC0140FFB}" type="presParOf" srcId="{66097CDD-28B1-4501-92CD-44C56EC367D3}" destId="{E65DE9AF-5433-4294-8ACC-3EE35DB35B39}" srcOrd="0" destOrd="0" presId="urn:microsoft.com/office/officeart/2005/8/layout/orgChart1"/>
    <dgm:cxn modelId="{FBE45450-5442-4FAB-85ED-BF3BD7FE0BC2}" type="presParOf" srcId="{E65DE9AF-5433-4294-8ACC-3EE35DB35B39}" destId="{6179BDF6-ED93-4AB7-BB0A-D7036F7B1C39}" srcOrd="0" destOrd="0" presId="urn:microsoft.com/office/officeart/2005/8/layout/orgChart1"/>
    <dgm:cxn modelId="{C6FB1751-CF56-4406-B091-788721C11540}" type="presParOf" srcId="{E65DE9AF-5433-4294-8ACC-3EE35DB35B39}" destId="{B5C41C9B-5323-401E-8C04-E8B3D111B560}" srcOrd="1" destOrd="0" presId="urn:microsoft.com/office/officeart/2005/8/layout/orgChart1"/>
    <dgm:cxn modelId="{D603B912-06F0-4C12-BB2E-2DEB20479983}" type="presParOf" srcId="{66097CDD-28B1-4501-92CD-44C56EC367D3}" destId="{8DB962AA-A2E2-4C9B-9B2C-D2AADE7D23E4}" srcOrd="1" destOrd="0" presId="urn:microsoft.com/office/officeart/2005/8/layout/orgChart1"/>
    <dgm:cxn modelId="{11A7FB5B-53B3-4157-A45D-1948CF4B3072}" type="presParOf" srcId="{8DB962AA-A2E2-4C9B-9B2C-D2AADE7D23E4}" destId="{C4EE88A7-530F-425B-AA92-DA8BF86D0D5B}" srcOrd="0" destOrd="0" presId="urn:microsoft.com/office/officeart/2005/8/layout/orgChart1"/>
    <dgm:cxn modelId="{48552935-487A-45C8-B852-7622A7750B2F}" type="presParOf" srcId="{8DB962AA-A2E2-4C9B-9B2C-D2AADE7D23E4}" destId="{8DC1AF5B-60B1-4E42-9645-5D2BA28AC8A8}" srcOrd="1" destOrd="0" presId="urn:microsoft.com/office/officeart/2005/8/layout/orgChart1"/>
    <dgm:cxn modelId="{E694BC25-6C18-480F-BB42-311615E6A06F}" type="presParOf" srcId="{8DC1AF5B-60B1-4E42-9645-5D2BA28AC8A8}" destId="{3BFBDE54-D550-45D0-8C80-10732AE12B47}" srcOrd="0" destOrd="0" presId="urn:microsoft.com/office/officeart/2005/8/layout/orgChart1"/>
    <dgm:cxn modelId="{A1B05514-EFD4-4264-A401-D559F3A0E99C}" type="presParOf" srcId="{3BFBDE54-D550-45D0-8C80-10732AE12B47}" destId="{AFECCB99-DC06-4D04-AB6B-EF397836C0C6}" srcOrd="0" destOrd="0" presId="urn:microsoft.com/office/officeart/2005/8/layout/orgChart1"/>
    <dgm:cxn modelId="{12D94E06-6CC4-4145-8CBF-51BD2D43ABBC}" type="presParOf" srcId="{3BFBDE54-D550-45D0-8C80-10732AE12B47}" destId="{9C87B891-C098-45FA-8DB7-11BF29FCBDED}" srcOrd="1" destOrd="0" presId="urn:microsoft.com/office/officeart/2005/8/layout/orgChart1"/>
    <dgm:cxn modelId="{8C9DF938-B612-49A8-8DBE-FB600465A4A1}" type="presParOf" srcId="{8DC1AF5B-60B1-4E42-9645-5D2BA28AC8A8}" destId="{CB41D7FA-4BD9-49C5-A329-DCA028552A16}" srcOrd="1" destOrd="0" presId="urn:microsoft.com/office/officeart/2005/8/layout/orgChart1"/>
    <dgm:cxn modelId="{62FDB9DB-6198-4DE1-982B-313BC5CB3F5E}" type="presParOf" srcId="{8DC1AF5B-60B1-4E42-9645-5D2BA28AC8A8}" destId="{2966FC81-2166-4199-A3E5-F32660D2F347}" srcOrd="2" destOrd="0" presId="urn:microsoft.com/office/officeart/2005/8/layout/orgChart1"/>
    <dgm:cxn modelId="{9722F483-BAB5-4ED3-82B4-6115091BCD08}" type="presParOf" srcId="{8DB962AA-A2E2-4C9B-9B2C-D2AADE7D23E4}" destId="{2276E327-43BF-4D74-80F7-2075E2318C3C}" srcOrd="2" destOrd="0" presId="urn:microsoft.com/office/officeart/2005/8/layout/orgChart1"/>
    <dgm:cxn modelId="{E43DD640-ECBA-463C-A9B1-4E87FB7BDD96}" type="presParOf" srcId="{8DB962AA-A2E2-4C9B-9B2C-D2AADE7D23E4}" destId="{8BEFA642-21EB-4B69-895A-08D51C23ADBD}" srcOrd="3" destOrd="0" presId="urn:microsoft.com/office/officeart/2005/8/layout/orgChart1"/>
    <dgm:cxn modelId="{3BF7F1A3-3C9B-43AC-975B-122974665FF8}" type="presParOf" srcId="{8BEFA642-21EB-4B69-895A-08D51C23ADBD}" destId="{02514C82-DBA6-4456-9BE1-8DCAA2F1324C}" srcOrd="0" destOrd="0" presId="urn:microsoft.com/office/officeart/2005/8/layout/orgChart1"/>
    <dgm:cxn modelId="{B48E0053-46B9-4D4C-AC6B-A90B959886F6}" type="presParOf" srcId="{02514C82-DBA6-4456-9BE1-8DCAA2F1324C}" destId="{43736EEA-C770-4A2D-8576-5C4795F2C3BB}" srcOrd="0" destOrd="0" presId="urn:microsoft.com/office/officeart/2005/8/layout/orgChart1"/>
    <dgm:cxn modelId="{8C3789E9-7AFA-41E1-978A-E3FA5A7BAB31}" type="presParOf" srcId="{02514C82-DBA6-4456-9BE1-8DCAA2F1324C}" destId="{B974455E-F9B2-4F81-97BC-8C81C712A6AE}" srcOrd="1" destOrd="0" presId="urn:microsoft.com/office/officeart/2005/8/layout/orgChart1"/>
    <dgm:cxn modelId="{42C35575-5DD4-43CC-8450-195799B26C98}" type="presParOf" srcId="{8BEFA642-21EB-4B69-895A-08D51C23ADBD}" destId="{A9E2A9C5-2739-4F48-AB90-08769777DC5E}" srcOrd="1" destOrd="0" presId="urn:microsoft.com/office/officeart/2005/8/layout/orgChart1"/>
    <dgm:cxn modelId="{67914643-64B1-4563-804B-484B92A8B35D}" type="presParOf" srcId="{8BEFA642-21EB-4B69-895A-08D51C23ADBD}" destId="{93B343F4-D104-4707-82F7-26E8FF066804}" srcOrd="2" destOrd="0" presId="urn:microsoft.com/office/officeart/2005/8/layout/orgChart1"/>
    <dgm:cxn modelId="{310F936D-E1C5-4046-B606-8ED6B24A12B0}" type="presParOf" srcId="{8DB962AA-A2E2-4C9B-9B2C-D2AADE7D23E4}" destId="{477B18D4-0BA4-4775-A516-219EE338C9EC}" srcOrd="4" destOrd="0" presId="urn:microsoft.com/office/officeart/2005/8/layout/orgChart1"/>
    <dgm:cxn modelId="{0DD35C43-EA5D-47FB-A548-B4530A663743}" type="presParOf" srcId="{8DB962AA-A2E2-4C9B-9B2C-D2AADE7D23E4}" destId="{B15D12E6-574E-4AD6-B2D8-79751CD2C3BA}" srcOrd="5" destOrd="0" presId="urn:microsoft.com/office/officeart/2005/8/layout/orgChart1"/>
    <dgm:cxn modelId="{3DC3A824-F8A4-4AD6-A938-6FCB4F93F2CB}" type="presParOf" srcId="{B15D12E6-574E-4AD6-B2D8-79751CD2C3BA}" destId="{91C1397E-551D-4377-9C43-9E235DF34581}" srcOrd="0" destOrd="0" presId="urn:microsoft.com/office/officeart/2005/8/layout/orgChart1"/>
    <dgm:cxn modelId="{13629A8B-6EB2-4FA9-BCA4-494A0C0CEE9A}" type="presParOf" srcId="{91C1397E-551D-4377-9C43-9E235DF34581}" destId="{8178EE83-3422-425E-8F67-B28B280E2B78}" srcOrd="0" destOrd="0" presId="urn:microsoft.com/office/officeart/2005/8/layout/orgChart1"/>
    <dgm:cxn modelId="{4A1E6D02-68E0-44F2-BEAA-1D8BD8EE9740}" type="presParOf" srcId="{91C1397E-551D-4377-9C43-9E235DF34581}" destId="{C21B2403-5CBC-447C-B6CF-70C84ADAC2DB}" srcOrd="1" destOrd="0" presId="urn:microsoft.com/office/officeart/2005/8/layout/orgChart1"/>
    <dgm:cxn modelId="{3653D6E8-3199-4239-9C36-2E431594B51E}" type="presParOf" srcId="{B15D12E6-574E-4AD6-B2D8-79751CD2C3BA}" destId="{FED1C160-6FE6-47D6-AB78-16C5DE2D0EBD}" srcOrd="1" destOrd="0" presId="urn:microsoft.com/office/officeart/2005/8/layout/orgChart1"/>
    <dgm:cxn modelId="{40B6152F-9AD9-4DBA-A42A-3DE39DF51DA3}" type="presParOf" srcId="{B15D12E6-574E-4AD6-B2D8-79751CD2C3BA}" destId="{F1F2CF5E-50BA-4418-8946-CE47CF1E518B}" srcOrd="2" destOrd="0" presId="urn:microsoft.com/office/officeart/2005/8/layout/orgChart1"/>
    <dgm:cxn modelId="{3B64336F-AC59-420D-84AF-F6AEB801F247}" type="presParOf" srcId="{66097CDD-28B1-4501-92CD-44C56EC367D3}" destId="{A3053555-35C6-4056-BFF6-8622F1871F77}" srcOrd="2" destOrd="0" presId="urn:microsoft.com/office/officeart/2005/8/layout/orgChart1"/>
    <dgm:cxn modelId="{D6C83FBD-550A-42AB-8C1B-3E46A5A377A2}" type="presParOf" srcId="{A3053555-35C6-4056-BFF6-8622F1871F77}" destId="{2C3B91E5-5C3B-4586-B878-9C5F45342E77}" srcOrd="0" destOrd="0" presId="urn:microsoft.com/office/officeart/2005/8/layout/orgChart1"/>
    <dgm:cxn modelId="{1BE552D6-E043-4F8A-AB4A-7A62052851CC}" type="presParOf" srcId="{A3053555-35C6-4056-BFF6-8622F1871F77}" destId="{F1DC3646-664A-4597-AB76-00BBD020C1A4}" srcOrd="1" destOrd="0" presId="urn:microsoft.com/office/officeart/2005/8/layout/orgChart1"/>
    <dgm:cxn modelId="{5BAFF658-1DAB-4C0F-8BB5-9207691422BB}" type="presParOf" srcId="{F1DC3646-664A-4597-AB76-00BBD020C1A4}" destId="{EC105F5E-7D1B-4EE8-8EE2-72B0A4A63400}" srcOrd="0" destOrd="0" presId="urn:microsoft.com/office/officeart/2005/8/layout/orgChart1"/>
    <dgm:cxn modelId="{C7F1E005-34A3-4128-A465-C3560BC62C4F}" type="presParOf" srcId="{EC105F5E-7D1B-4EE8-8EE2-72B0A4A63400}" destId="{97883C8E-3C89-4F43-A0F4-8D84AF17ABB1}" srcOrd="0" destOrd="0" presId="urn:microsoft.com/office/officeart/2005/8/layout/orgChart1"/>
    <dgm:cxn modelId="{D71A22B7-C353-42ED-A5C3-AB9FF2EF08B0}" type="presParOf" srcId="{EC105F5E-7D1B-4EE8-8EE2-72B0A4A63400}" destId="{BF475072-2978-4ECA-A5B0-D0B406C179EC}" srcOrd="1" destOrd="0" presId="urn:microsoft.com/office/officeart/2005/8/layout/orgChart1"/>
    <dgm:cxn modelId="{3016E15D-BADC-41AB-84DE-8D60ECE25E4A}" type="presParOf" srcId="{F1DC3646-664A-4597-AB76-00BBD020C1A4}" destId="{AA3131AE-3E02-4FF6-ADB2-BD601E0F08CF}" srcOrd="1" destOrd="0" presId="urn:microsoft.com/office/officeart/2005/8/layout/orgChart1"/>
    <dgm:cxn modelId="{B119DE76-D3A0-421B-8BF0-459E0C1BE22C}" type="presParOf" srcId="{F1DC3646-664A-4597-AB76-00BBD020C1A4}" destId="{1AD569B6-037F-4E18-B66F-5A5B5C00E4A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B91E5-5C3B-4586-B878-9C5F45342E77}">
      <dsp:nvSpPr>
        <dsp:cNvPr id="0" name=""/>
        <dsp:cNvSpPr/>
      </dsp:nvSpPr>
      <dsp:spPr>
        <a:xfrm>
          <a:off x="2860867" y="1212180"/>
          <a:ext cx="187132" cy="819819"/>
        </a:xfrm>
        <a:custGeom>
          <a:avLst/>
          <a:gdLst/>
          <a:ahLst/>
          <a:cxnLst/>
          <a:rect l="0" t="0" r="0" b="0"/>
          <a:pathLst>
            <a:path>
              <a:moveTo>
                <a:pt x="187132" y="0"/>
              </a:moveTo>
              <a:lnTo>
                <a:pt x="187132" y="819819"/>
              </a:lnTo>
              <a:lnTo>
                <a:pt x="0" y="8198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7B18D4-0BA4-4775-A516-219EE338C9EC}">
      <dsp:nvSpPr>
        <dsp:cNvPr id="0" name=""/>
        <dsp:cNvSpPr/>
      </dsp:nvSpPr>
      <dsp:spPr>
        <a:xfrm>
          <a:off x="3048000" y="1212180"/>
          <a:ext cx="2156482" cy="1639639"/>
        </a:xfrm>
        <a:custGeom>
          <a:avLst/>
          <a:gdLst/>
          <a:ahLst/>
          <a:cxnLst/>
          <a:rect l="0" t="0" r="0" b="0"/>
          <a:pathLst>
            <a:path>
              <a:moveTo>
                <a:pt x="0" y="0"/>
              </a:moveTo>
              <a:lnTo>
                <a:pt x="0" y="1452506"/>
              </a:lnTo>
              <a:lnTo>
                <a:pt x="2156482" y="1452506"/>
              </a:lnTo>
              <a:lnTo>
                <a:pt x="2156482" y="16396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76E327-43BF-4D74-80F7-2075E2318C3C}">
      <dsp:nvSpPr>
        <dsp:cNvPr id="0" name=""/>
        <dsp:cNvSpPr/>
      </dsp:nvSpPr>
      <dsp:spPr>
        <a:xfrm>
          <a:off x="3002280" y="1212180"/>
          <a:ext cx="91440" cy="1639639"/>
        </a:xfrm>
        <a:custGeom>
          <a:avLst/>
          <a:gdLst/>
          <a:ahLst/>
          <a:cxnLst/>
          <a:rect l="0" t="0" r="0" b="0"/>
          <a:pathLst>
            <a:path>
              <a:moveTo>
                <a:pt x="45720" y="0"/>
              </a:moveTo>
              <a:lnTo>
                <a:pt x="45720" y="16396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EE88A7-530F-425B-AA92-DA8BF86D0D5B}">
      <dsp:nvSpPr>
        <dsp:cNvPr id="0" name=""/>
        <dsp:cNvSpPr/>
      </dsp:nvSpPr>
      <dsp:spPr>
        <a:xfrm>
          <a:off x="891517" y="1212180"/>
          <a:ext cx="2156482" cy="1639639"/>
        </a:xfrm>
        <a:custGeom>
          <a:avLst/>
          <a:gdLst/>
          <a:ahLst/>
          <a:cxnLst/>
          <a:rect l="0" t="0" r="0" b="0"/>
          <a:pathLst>
            <a:path>
              <a:moveTo>
                <a:pt x="2156482" y="0"/>
              </a:moveTo>
              <a:lnTo>
                <a:pt x="2156482" y="1452506"/>
              </a:lnTo>
              <a:lnTo>
                <a:pt x="0" y="1452506"/>
              </a:lnTo>
              <a:lnTo>
                <a:pt x="0" y="16396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79BDF6-ED93-4AB7-BB0A-D7036F7B1C39}">
      <dsp:nvSpPr>
        <dsp:cNvPr id="0" name=""/>
        <dsp:cNvSpPr/>
      </dsp:nvSpPr>
      <dsp:spPr>
        <a:xfrm>
          <a:off x="2156891" y="321071"/>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en-US" sz="5100" kern="1200" dirty="0"/>
        </a:p>
      </dsp:txBody>
      <dsp:txXfrm>
        <a:off x="2156891" y="321071"/>
        <a:ext cx="1782216" cy="891108"/>
      </dsp:txXfrm>
    </dsp:sp>
    <dsp:sp modelId="{AFECCB99-DC06-4D04-AB6B-EF397836C0C6}">
      <dsp:nvSpPr>
        <dsp:cNvPr id="0" name=""/>
        <dsp:cNvSpPr/>
      </dsp:nvSpPr>
      <dsp:spPr>
        <a:xfrm>
          <a:off x="409" y="2851819"/>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en-US" sz="5100" kern="1200"/>
        </a:p>
      </dsp:txBody>
      <dsp:txXfrm>
        <a:off x="409" y="2851819"/>
        <a:ext cx="1782216" cy="891108"/>
      </dsp:txXfrm>
    </dsp:sp>
    <dsp:sp modelId="{43736EEA-C770-4A2D-8576-5C4795F2C3BB}">
      <dsp:nvSpPr>
        <dsp:cNvPr id="0" name=""/>
        <dsp:cNvSpPr/>
      </dsp:nvSpPr>
      <dsp:spPr>
        <a:xfrm>
          <a:off x="2156891" y="2851819"/>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en-US" sz="5100" kern="1200"/>
        </a:p>
      </dsp:txBody>
      <dsp:txXfrm>
        <a:off x="2156891" y="2851819"/>
        <a:ext cx="1782216" cy="891108"/>
      </dsp:txXfrm>
    </dsp:sp>
    <dsp:sp modelId="{8178EE83-3422-425E-8F67-B28B280E2B78}">
      <dsp:nvSpPr>
        <dsp:cNvPr id="0" name=""/>
        <dsp:cNvSpPr/>
      </dsp:nvSpPr>
      <dsp:spPr>
        <a:xfrm>
          <a:off x="4313373" y="2851819"/>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en-US" sz="5100" kern="1200"/>
        </a:p>
      </dsp:txBody>
      <dsp:txXfrm>
        <a:off x="4313373" y="2851819"/>
        <a:ext cx="1782216" cy="891108"/>
      </dsp:txXfrm>
    </dsp:sp>
    <dsp:sp modelId="{97883C8E-3C89-4F43-A0F4-8D84AF17ABB1}">
      <dsp:nvSpPr>
        <dsp:cNvPr id="0" name=""/>
        <dsp:cNvSpPr/>
      </dsp:nvSpPr>
      <dsp:spPr>
        <a:xfrm>
          <a:off x="1078650" y="1586445"/>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en-US" sz="5100" kern="1200"/>
        </a:p>
      </dsp:txBody>
      <dsp:txXfrm>
        <a:off x="1078650" y="1586445"/>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B6BE6-6584-4777-ACDA-F6BB52EF5649}"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99E9F-D52B-429F-B404-DD7FE0E14715}" type="slidenum">
              <a:rPr lang="en-US" smtClean="0"/>
              <a:t>‹#›</a:t>
            </a:fld>
            <a:endParaRPr lang="en-US"/>
          </a:p>
        </p:txBody>
      </p:sp>
    </p:spTree>
    <p:extLst>
      <p:ext uri="{BB962C8B-B14F-4D97-AF65-F5344CB8AC3E}">
        <p14:creationId xmlns:p14="http://schemas.microsoft.com/office/powerpoint/2010/main" val="106872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A853317-D0E4-401A-5250-66B79FD703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B8079C5-36EB-77C7-CFF1-0D9208F29B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[TIMING OF SLIDE:  8 minutes]</a:t>
            </a:r>
          </a:p>
          <a:p>
            <a:pPr eaLnBrk="1" hangingPunct="1">
              <a:spcBef>
                <a:spcPct val="0"/>
              </a:spcBef>
            </a:pPr>
            <a:r>
              <a:rPr lang="en-US" altLang="en-US">
                <a:ea typeface="ＭＳ Ｐゴシック" panose="020B0600070205080204" pitchFamily="34" charset="-128"/>
              </a:rPr>
              <a:t>FACILITATOR: The bullets shown here are actions taken in the response stage after a disaster. When we have notice of a probable disaster such as an approaching hurricane, response begins before the disaster strikes.  This phase involves mobilizing and positioning emergency equipment; confirming location of employees/constituents and getting them out of danger; providing needed food, water, shelter, and medical services; initiating organization continuity actions; and identifying any barriers to bringing damaged services and systems back on line. </a:t>
            </a:r>
          </a:p>
          <a:p>
            <a:pPr eaLnBrk="1" hangingPunct="1">
              <a:spcBef>
                <a:spcPct val="0"/>
              </a:spcBef>
            </a:pPr>
            <a:r>
              <a:rPr lang="en-US" altLang="en-US">
                <a:ea typeface="ＭＳ Ｐゴシック" panose="020B0600070205080204" pitchFamily="34" charset="-128"/>
              </a:rPr>
              <a:t>Local responders, government agencies, and private organizations take action, ideally working as a team following planning done well before the emergency. When the destruction goes beyond local and State capabilities, the state Governor requests Federal assistance and support.</a:t>
            </a:r>
          </a:p>
          <a:p>
            <a:pPr eaLnBrk="1" hangingPunct="1">
              <a:spcBef>
                <a:spcPct val="0"/>
              </a:spcBef>
              <a:buClr>
                <a:srgbClr val="777777"/>
              </a:buClr>
              <a:buSzPct val="110000"/>
            </a:pPr>
            <a:r>
              <a:rPr lang="en-US" altLang="en-US">
                <a:ea typeface="ＭＳ Ｐゴシック" panose="020B0600070205080204" pitchFamily="34" charset="-128"/>
              </a:rPr>
              <a:t>Organizations like ours will be focused on such actions as: Keeping employees safe; Executing emergency plans; Securing facilities; Coordinating and Supporting First Responders; Assisting our community at large if time and resources allow.</a:t>
            </a:r>
          </a:p>
          <a:p>
            <a:pPr eaLnBrk="1" hangingPunct="1">
              <a:spcBef>
                <a:spcPct val="0"/>
              </a:spcBef>
              <a:buFont typeface="Wingdings" panose="05000000000000000000" pitchFamily="2" charset="2"/>
              <a:buNone/>
            </a:pPr>
            <a:r>
              <a:rPr lang="en-US" altLang="en-US">
                <a:ea typeface="ＭＳ Ｐゴシック" panose="020B0600070205080204" pitchFamily="34" charset="-128"/>
              </a:rPr>
              <a:t>In a hurricane scenario, state and federal agencies will be working to: Deploy first responders; Perform Search and Rescue; Prioritize life-saving measures ; Maintain shelters; Distribute food, water and supplies; Roll out Emergency Management Assistance Compact (EMAC); and Provide situational awareness to the public-private response team.</a:t>
            </a:r>
          </a:p>
        </p:txBody>
      </p:sp>
      <p:sp>
        <p:nvSpPr>
          <p:cNvPr id="12292" name="Slide Number Placeholder 3">
            <a:extLst>
              <a:ext uri="{FF2B5EF4-FFF2-40B4-BE49-F238E27FC236}">
                <a16:creationId xmlns:a16="http://schemas.microsoft.com/office/drawing/2014/main" id="{A72567D3-0446-ED6D-B0CE-DFE9128B54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B970527-AAFE-4ADF-A86E-5C87AE2337DF}" type="slidenum">
              <a:rPr lang="en-US" altLang="en-US"/>
              <a:pPr/>
              <a:t>11</a:t>
            </a:fld>
            <a:endParaRPr lang="en-US" altLang="en-US"/>
          </a:p>
        </p:txBody>
      </p:sp>
    </p:spTree>
    <p:extLst>
      <p:ext uri="{BB962C8B-B14F-4D97-AF65-F5344CB8AC3E}">
        <p14:creationId xmlns:p14="http://schemas.microsoft.com/office/powerpoint/2010/main" val="94492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6E056AF-7161-87B4-6C17-AC671EE293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5FFEE0E3-4B3F-EDDD-6A28-FC6AD2B51D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[TIMING OF SLIDE: 20-30 minutes]</a:t>
            </a:r>
          </a:p>
          <a:p>
            <a:pPr eaLnBrk="1" hangingPunct="1">
              <a:spcBef>
                <a:spcPct val="0"/>
              </a:spcBef>
            </a:pPr>
            <a:r>
              <a:rPr lang="en-US" altLang="en-US">
                <a:ea typeface="ＭＳ Ｐゴシック" panose="020B0600070205080204" pitchFamily="34" charset="-128"/>
              </a:rPr>
              <a:t>[FACILITATOR leads a discussion, using some or all of these questions. Capture contributed ideas on butcher paper, laptop or other media. In addition to these general questions, FACILITATOR can prompt the participants with more specific questions customized to your organization.]</a:t>
            </a:r>
          </a:p>
          <a:p>
            <a:pPr eaLnBrk="1" hangingPunct="1">
              <a:lnSpc>
                <a:spcPct val="95000"/>
              </a:lnSpc>
              <a:spcBef>
                <a:spcPct val="0"/>
              </a:spcBef>
            </a:pPr>
            <a:r>
              <a:rPr lang="en-US" altLang="en-US">
                <a:ea typeface="ＭＳ Ｐゴシック" panose="020B0600070205080204" pitchFamily="34" charset="-128"/>
              </a:rPr>
              <a:t>What equipment do we need and who’s in charge? </a:t>
            </a:r>
          </a:p>
          <a:p>
            <a:pPr eaLnBrk="1" hangingPunct="1">
              <a:lnSpc>
                <a:spcPct val="95000"/>
              </a:lnSpc>
              <a:spcBef>
                <a:spcPct val="0"/>
              </a:spcBef>
            </a:pPr>
            <a:r>
              <a:rPr lang="en-US" altLang="en-US">
                <a:ea typeface="ＭＳ Ｐゴシック" panose="020B0600070205080204" pitchFamily="34" charset="-128"/>
              </a:rPr>
              <a:t>What’s our evacuation plan? </a:t>
            </a:r>
          </a:p>
          <a:p>
            <a:pPr eaLnBrk="1" hangingPunct="1">
              <a:lnSpc>
                <a:spcPct val="95000"/>
              </a:lnSpc>
              <a:spcBef>
                <a:spcPct val="0"/>
              </a:spcBef>
            </a:pPr>
            <a:r>
              <a:rPr lang="en-US" altLang="en-US">
                <a:ea typeface="ＭＳ Ｐゴシック" panose="020B0600070205080204" pitchFamily="34" charset="-128"/>
              </a:rPr>
              <a:t>How do we distribute emergency supplies? </a:t>
            </a:r>
          </a:p>
          <a:p>
            <a:pPr eaLnBrk="1" hangingPunct="1">
              <a:lnSpc>
                <a:spcPct val="95000"/>
              </a:lnSpc>
              <a:spcBef>
                <a:spcPct val="0"/>
              </a:spcBef>
            </a:pPr>
            <a:r>
              <a:rPr lang="en-US" altLang="en-US">
                <a:ea typeface="ＭＳ Ｐゴシック" panose="020B0600070205080204" pitchFamily="34" charset="-128"/>
              </a:rPr>
              <a:t>How will we restore damaged services and systems? </a:t>
            </a:r>
          </a:p>
          <a:p>
            <a:pPr eaLnBrk="1" hangingPunct="1">
              <a:lnSpc>
                <a:spcPct val="95000"/>
              </a:lnSpc>
              <a:spcBef>
                <a:spcPct val="0"/>
              </a:spcBef>
            </a:pPr>
            <a:r>
              <a:rPr lang="en-US" altLang="en-US">
                <a:ea typeface="ＭＳ Ｐゴシック" panose="020B0600070205080204" pitchFamily="34" charset="-128"/>
              </a:rPr>
              <a:t>Who is the Point of Contact for local responders, government agencies, and other impacted private organizations?</a:t>
            </a:r>
            <a:r>
              <a:rPr lang="en-US" altLang="en-US">
                <a:solidFill>
                  <a:schemeClr val="bg1"/>
                </a:solidFill>
                <a:ea typeface="ＭＳ Ｐゴシック" panose="020B0600070205080204" pitchFamily="34" charset="-128"/>
              </a:rPr>
              <a:t> we coordinate our efforts with community response?</a:t>
            </a:r>
          </a:p>
          <a:p>
            <a:pPr eaLnBrk="1" hangingPunct="1">
              <a:spcBef>
                <a:spcPct val="0"/>
              </a:spcBef>
            </a:pPr>
            <a:r>
              <a:rPr lang="en-US" altLang="en-US">
                <a:ea typeface="ＭＳ Ｐゴシック" panose="020B0600070205080204" pitchFamily="34" charset="-128"/>
              </a:rPr>
              <a:t>If looting affects our organization or neighborhood, what do we do?  Including, what do we do when the emergency scene is also a crime scene?</a:t>
            </a:r>
          </a:p>
          <a:p>
            <a:pPr eaLnBrk="1" hangingPunct="1">
              <a:spcBef>
                <a:spcPct val="0"/>
              </a:spcBef>
            </a:pPr>
            <a:r>
              <a:rPr lang="en-US" altLang="en-US">
                <a:ea typeface="ＭＳ Ｐゴシック" panose="020B0600070205080204" pitchFamily="34" charset="-128"/>
              </a:rPr>
              <a:t>What tasks must be completed immediately, and by whom?</a:t>
            </a:r>
          </a:p>
          <a:p>
            <a:pPr eaLnBrk="1" hangingPunct="1">
              <a:spcBef>
                <a:spcPct val="0"/>
              </a:spcBef>
            </a:pPr>
            <a:r>
              <a:rPr lang="en-US" altLang="en-US">
                <a:ea typeface="ＭＳ Ｐゴシック" panose="020B0600070205080204" pitchFamily="34" charset="-128"/>
              </a:rPr>
              <a:t>How will we notify employees, responders, neighbors, government, community, media, and others of any emergency conditions at our facilities?</a:t>
            </a:r>
          </a:p>
          <a:p>
            <a:pPr eaLnBrk="1" hangingPunct="1">
              <a:spcBef>
                <a:spcPct val="0"/>
              </a:spcBef>
            </a:pPr>
            <a:r>
              <a:rPr lang="en-US" altLang="en-US">
                <a:ea typeface="ＭＳ Ｐゴシック" panose="020B0600070205080204" pitchFamily="34" charset="-128"/>
              </a:rPr>
              <a:t>How will we communicate if certain communications systems are down? </a:t>
            </a:r>
          </a:p>
        </p:txBody>
      </p:sp>
      <p:sp>
        <p:nvSpPr>
          <p:cNvPr id="14340" name="Slide Number Placeholder 3">
            <a:extLst>
              <a:ext uri="{FF2B5EF4-FFF2-40B4-BE49-F238E27FC236}">
                <a16:creationId xmlns:a16="http://schemas.microsoft.com/office/drawing/2014/main" id="{C71EC1F6-EADA-4876-D53E-042E0B93EA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BD29DB-1FFE-4080-BD64-D049347A67FD}" type="slidenum">
              <a:rPr lang="en-US" altLang="en-US"/>
              <a:pPr/>
              <a:t>12</a:t>
            </a:fld>
            <a:endParaRPr lang="en-US" altLang="en-US"/>
          </a:p>
        </p:txBody>
      </p:sp>
    </p:spTree>
    <p:extLst>
      <p:ext uri="{BB962C8B-B14F-4D97-AF65-F5344CB8AC3E}">
        <p14:creationId xmlns:p14="http://schemas.microsoft.com/office/powerpoint/2010/main" val="342191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6E056AF-7161-87B4-6C17-AC671EE293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5FFEE0E3-4B3F-EDDD-6A28-FC6AD2B51D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[TIMING OF SLIDE: 20-30 minutes]</a:t>
            </a:r>
          </a:p>
          <a:p>
            <a:pPr eaLnBrk="1" hangingPunct="1">
              <a:spcBef>
                <a:spcPct val="0"/>
              </a:spcBef>
            </a:pPr>
            <a:r>
              <a:rPr lang="en-US" altLang="en-US">
                <a:ea typeface="ＭＳ Ｐゴシック" panose="020B0600070205080204" pitchFamily="34" charset="-128"/>
              </a:rPr>
              <a:t>[FACILITATOR leads a discussion, using some or all of these questions. Capture contributed ideas on butcher paper, laptop or other media. In addition to these general questions, FACILITATOR can prompt the participants with more specific questions customized to your organization.]</a:t>
            </a:r>
          </a:p>
          <a:p>
            <a:pPr eaLnBrk="1" hangingPunct="1">
              <a:lnSpc>
                <a:spcPct val="95000"/>
              </a:lnSpc>
              <a:spcBef>
                <a:spcPct val="0"/>
              </a:spcBef>
            </a:pPr>
            <a:r>
              <a:rPr lang="en-US" altLang="en-US">
                <a:ea typeface="ＭＳ Ｐゴシック" panose="020B0600070205080204" pitchFamily="34" charset="-128"/>
              </a:rPr>
              <a:t>What equipment do we need and who’s in charge? </a:t>
            </a:r>
          </a:p>
          <a:p>
            <a:pPr eaLnBrk="1" hangingPunct="1">
              <a:lnSpc>
                <a:spcPct val="95000"/>
              </a:lnSpc>
              <a:spcBef>
                <a:spcPct val="0"/>
              </a:spcBef>
            </a:pPr>
            <a:r>
              <a:rPr lang="en-US" altLang="en-US">
                <a:ea typeface="ＭＳ Ｐゴシック" panose="020B0600070205080204" pitchFamily="34" charset="-128"/>
              </a:rPr>
              <a:t>What’s our evacuation plan? </a:t>
            </a:r>
          </a:p>
          <a:p>
            <a:pPr eaLnBrk="1" hangingPunct="1">
              <a:lnSpc>
                <a:spcPct val="95000"/>
              </a:lnSpc>
              <a:spcBef>
                <a:spcPct val="0"/>
              </a:spcBef>
            </a:pPr>
            <a:r>
              <a:rPr lang="en-US" altLang="en-US">
                <a:ea typeface="ＭＳ Ｐゴシック" panose="020B0600070205080204" pitchFamily="34" charset="-128"/>
              </a:rPr>
              <a:t>How do we distribute emergency supplies? </a:t>
            </a:r>
          </a:p>
          <a:p>
            <a:pPr eaLnBrk="1" hangingPunct="1">
              <a:lnSpc>
                <a:spcPct val="95000"/>
              </a:lnSpc>
              <a:spcBef>
                <a:spcPct val="0"/>
              </a:spcBef>
            </a:pPr>
            <a:r>
              <a:rPr lang="en-US" altLang="en-US">
                <a:ea typeface="ＭＳ Ｐゴシック" panose="020B0600070205080204" pitchFamily="34" charset="-128"/>
              </a:rPr>
              <a:t>How will we restore damaged services and systems? </a:t>
            </a:r>
          </a:p>
          <a:p>
            <a:pPr eaLnBrk="1" hangingPunct="1">
              <a:lnSpc>
                <a:spcPct val="95000"/>
              </a:lnSpc>
              <a:spcBef>
                <a:spcPct val="0"/>
              </a:spcBef>
            </a:pPr>
            <a:r>
              <a:rPr lang="en-US" altLang="en-US">
                <a:ea typeface="ＭＳ Ｐゴシック" panose="020B0600070205080204" pitchFamily="34" charset="-128"/>
              </a:rPr>
              <a:t>Who is the Point of Contact for local responders, government agencies, and other impacted private organizations?</a:t>
            </a:r>
            <a:r>
              <a:rPr lang="en-US" altLang="en-US">
                <a:solidFill>
                  <a:schemeClr val="bg1"/>
                </a:solidFill>
                <a:ea typeface="ＭＳ Ｐゴシック" panose="020B0600070205080204" pitchFamily="34" charset="-128"/>
              </a:rPr>
              <a:t> we coordinate our efforts with community response?</a:t>
            </a:r>
          </a:p>
          <a:p>
            <a:pPr eaLnBrk="1" hangingPunct="1">
              <a:spcBef>
                <a:spcPct val="0"/>
              </a:spcBef>
            </a:pPr>
            <a:r>
              <a:rPr lang="en-US" altLang="en-US">
                <a:ea typeface="ＭＳ Ｐゴシック" panose="020B0600070205080204" pitchFamily="34" charset="-128"/>
              </a:rPr>
              <a:t>If looting affects our organization or neighborhood, what do we do?  Including, what do we do when the emergency scene is also a crime scene?</a:t>
            </a:r>
          </a:p>
          <a:p>
            <a:pPr eaLnBrk="1" hangingPunct="1">
              <a:spcBef>
                <a:spcPct val="0"/>
              </a:spcBef>
            </a:pPr>
            <a:r>
              <a:rPr lang="en-US" altLang="en-US">
                <a:ea typeface="ＭＳ Ｐゴシック" panose="020B0600070205080204" pitchFamily="34" charset="-128"/>
              </a:rPr>
              <a:t>What tasks must be completed immediately, and by whom?</a:t>
            </a:r>
          </a:p>
          <a:p>
            <a:pPr eaLnBrk="1" hangingPunct="1">
              <a:spcBef>
                <a:spcPct val="0"/>
              </a:spcBef>
            </a:pPr>
            <a:r>
              <a:rPr lang="en-US" altLang="en-US">
                <a:ea typeface="ＭＳ Ｐゴシック" panose="020B0600070205080204" pitchFamily="34" charset="-128"/>
              </a:rPr>
              <a:t>How will we notify employees, responders, neighbors, government, community, media, and others of any emergency conditions at our facilities?</a:t>
            </a:r>
          </a:p>
          <a:p>
            <a:pPr eaLnBrk="1" hangingPunct="1">
              <a:spcBef>
                <a:spcPct val="0"/>
              </a:spcBef>
            </a:pPr>
            <a:r>
              <a:rPr lang="en-US" altLang="en-US">
                <a:ea typeface="ＭＳ Ｐゴシック" panose="020B0600070205080204" pitchFamily="34" charset="-128"/>
              </a:rPr>
              <a:t>How will we communicate if certain communications systems are down? </a:t>
            </a:r>
          </a:p>
        </p:txBody>
      </p:sp>
      <p:sp>
        <p:nvSpPr>
          <p:cNvPr id="14340" name="Slide Number Placeholder 3">
            <a:extLst>
              <a:ext uri="{FF2B5EF4-FFF2-40B4-BE49-F238E27FC236}">
                <a16:creationId xmlns:a16="http://schemas.microsoft.com/office/drawing/2014/main" id="{C71EC1F6-EADA-4876-D53E-042E0B93EA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BD29DB-1FFE-4080-BD64-D049347A67FD}" type="slidenum">
              <a:rPr lang="en-US" altLang="en-US"/>
              <a:pPr/>
              <a:t>13</a:t>
            </a:fld>
            <a:endParaRPr lang="en-US" altLang="en-US"/>
          </a:p>
        </p:txBody>
      </p:sp>
    </p:spTree>
    <p:extLst>
      <p:ext uri="{BB962C8B-B14F-4D97-AF65-F5344CB8AC3E}">
        <p14:creationId xmlns:p14="http://schemas.microsoft.com/office/powerpoint/2010/main" val="381430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DA6F3D8-FCBA-454C-B560-FD476F315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BAEF4FE-2069-33D4-4B0A-51D7B24076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[TIMING OF SLIDE: 8 minutes]</a:t>
            </a:r>
          </a:p>
          <a:p>
            <a:pPr eaLnBrk="1" hangingPunct="1">
              <a:spcBef>
                <a:spcPct val="0"/>
              </a:spcBef>
            </a:pPr>
            <a:r>
              <a:rPr lang="en-US" altLang="en-US">
                <a:ea typeface="ＭＳ Ｐゴシック" panose="020B0600070205080204" pitchFamily="34" charset="-128"/>
              </a:rPr>
              <a:t>FACILITATOR: Recovery is the task of rebuilding after a disaster. This process can take months, even years and require rebuilding of services and infrastructure, facilities and operations, and the lives and livelihoods of many thousands of people. Recovery planning identifies the long-range actions needed to return the organization to its normal operations as quickly and completely as possible, and may involve: Medical issues; Psychological issues; Infrastructure issues; Liability issues; Insurance issues; Documentation issues.</a:t>
            </a:r>
          </a:p>
          <a:p>
            <a:pPr eaLnBrk="1" hangingPunct="1">
              <a:spcBef>
                <a:spcPct val="0"/>
              </a:spcBef>
            </a:pPr>
            <a:r>
              <a:rPr lang="en-US" altLang="en-US">
                <a:ea typeface="ＭＳ Ｐゴシック" panose="020B0600070205080204" pitchFamily="34" charset="-128"/>
              </a:rPr>
              <a:t>An organization like ours will typically: Wait for word to return; Assess damages and take pictures; Compile and report damages to our insurance company; Clean up; Coordinate efforts with public sector recovery team</a:t>
            </a:r>
          </a:p>
          <a:p>
            <a:pPr eaLnBrk="1" hangingPunct="1">
              <a:spcBef>
                <a:spcPct val="0"/>
              </a:spcBef>
            </a:pPr>
            <a:r>
              <a:rPr lang="en-US" altLang="en-US">
                <a:ea typeface="ＭＳ Ｐゴシック" panose="020B0600070205080204" pitchFamily="34" charset="-128"/>
              </a:rPr>
              <a:t>States will be working to: Reestablish infrastructure; Implement temporary disaster housing plan; Lead the recovery; Budget for long-term recovery</a:t>
            </a:r>
          </a:p>
          <a:p>
            <a:pPr eaLnBrk="1" hangingPunct="1">
              <a:spcBef>
                <a:spcPct val="0"/>
              </a:spcBef>
              <a:buClr>
                <a:srgbClr val="002F80"/>
              </a:buClr>
              <a:buSzPct val="120000"/>
            </a:pPr>
            <a:r>
              <a:rPr lang="en-US" altLang="en-US">
                <a:ea typeface="ＭＳ Ｐゴシック" panose="020B0600070205080204" pitchFamily="34" charset="-128"/>
              </a:rPr>
              <a:t>FEMA and federal partners will be working to: Produce Preliminary Damage Assessments; Publicize federal assistance available; Maintain Joint Field Office in support of state; Establish long-term recovery effort where appropriate; Support communities to return to pre-disaster tax-base level within five years.</a:t>
            </a:r>
          </a:p>
        </p:txBody>
      </p:sp>
      <p:sp>
        <p:nvSpPr>
          <p:cNvPr id="18436" name="Slide Number Placeholder 3">
            <a:extLst>
              <a:ext uri="{FF2B5EF4-FFF2-40B4-BE49-F238E27FC236}">
                <a16:creationId xmlns:a16="http://schemas.microsoft.com/office/drawing/2014/main" id="{EEFE6A38-D2F8-5305-52FB-32131A5A67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2FA8355-0B4F-46C2-BBE3-CDE9AED67A34}" type="slidenum">
              <a:rPr lang="en-US" altLang="en-US"/>
              <a:pPr/>
              <a:t>16</a:t>
            </a:fld>
            <a:endParaRPr lang="en-US" altLang="en-US"/>
          </a:p>
        </p:txBody>
      </p:sp>
    </p:spTree>
    <p:extLst>
      <p:ext uri="{BB962C8B-B14F-4D97-AF65-F5344CB8AC3E}">
        <p14:creationId xmlns:p14="http://schemas.microsoft.com/office/powerpoint/2010/main" val="34423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0766FBA-1C50-6278-787D-4BE7D650D9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2B7A100-A8E3-A708-4512-2787ED480B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[TIMING OF SLIDE: 20-30 minutes]</a:t>
            </a:r>
          </a:p>
          <a:p>
            <a:pPr eaLnBrk="1" hangingPunct="1">
              <a:spcBef>
                <a:spcPct val="0"/>
              </a:spcBef>
            </a:pPr>
            <a:r>
              <a:rPr lang="en-US" altLang="en-US">
                <a:ea typeface="ＭＳ Ｐゴシック" panose="020B0600070205080204" pitchFamily="34" charset="-128"/>
              </a:rPr>
              <a:t>[FACILITATOR leads a discussion, using some or all of these questions. Capture contributed ideas on butcher paper, laptop or other media. In addition to these general questions, FACILITATOR can prompt the participants with more specific questions customized to your organization.]</a:t>
            </a:r>
          </a:p>
          <a:p>
            <a:pPr eaLnBrk="1" hangingPunct="1">
              <a:spcBef>
                <a:spcPct val="0"/>
              </a:spcBef>
            </a:pPr>
            <a:r>
              <a:rPr lang="en-US" altLang="en-US">
                <a:ea typeface="ＭＳ Ｐゴシック" panose="020B0600070205080204" pitchFamily="34" charset="-128"/>
              </a:rPr>
              <a:t>What are long term environmental effects? </a:t>
            </a:r>
          </a:p>
          <a:p>
            <a:pPr eaLnBrk="1" hangingPunct="1">
              <a:spcBef>
                <a:spcPct val="0"/>
              </a:spcBef>
            </a:pPr>
            <a:r>
              <a:rPr lang="en-US" altLang="en-US">
                <a:ea typeface="ＭＳ Ｐゴシック" panose="020B0600070205080204" pitchFamily="34" charset="-128"/>
              </a:rPr>
              <a:t>How could this affect our operations?</a:t>
            </a:r>
          </a:p>
          <a:p>
            <a:pPr eaLnBrk="1" hangingPunct="1">
              <a:spcBef>
                <a:spcPct val="0"/>
              </a:spcBef>
            </a:pPr>
            <a:r>
              <a:rPr lang="en-US" altLang="en-US">
                <a:ea typeface="ＭＳ Ｐゴシック" panose="020B0600070205080204" pitchFamily="34" charset="-128"/>
              </a:rPr>
              <a:t>How do we ensure continuity of operations (COOP)?</a:t>
            </a:r>
          </a:p>
          <a:p>
            <a:pPr eaLnBrk="1" hangingPunct="1">
              <a:spcBef>
                <a:spcPct val="0"/>
              </a:spcBef>
            </a:pPr>
            <a:r>
              <a:rPr lang="en-US" altLang="en-US">
                <a:ea typeface="ＭＳ Ｐゴシック" panose="020B0600070205080204" pitchFamily="34" charset="-128"/>
              </a:rPr>
              <a:t>Can we operate without municipal services or utilities? </a:t>
            </a:r>
          </a:p>
          <a:p>
            <a:pPr eaLnBrk="1" hangingPunct="1">
              <a:spcBef>
                <a:spcPct val="0"/>
              </a:spcBef>
            </a:pPr>
            <a:r>
              <a:rPr lang="en-US" altLang="en-US">
                <a:ea typeface="ＭＳ Ｐゴシック" panose="020B0600070205080204" pitchFamily="34" charset="-128"/>
              </a:rPr>
              <a:t>Do we have generators and other back-up utilities? </a:t>
            </a:r>
          </a:p>
          <a:p>
            <a:pPr eaLnBrk="1" hangingPunct="1">
              <a:spcBef>
                <a:spcPct val="0"/>
              </a:spcBef>
            </a:pPr>
            <a:r>
              <a:rPr lang="en-US" altLang="en-US">
                <a:ea typeface="ＭＳ Ｐゴシック" panose="020B0600070205080204" pitchFamily="34" charset="-128"/>
              </a:rPr>
              <a:t>Will our employees miss work, e.g. to attend to family if schools are closed? </a:t>
            </a:r>
          </a:p>
          <a:p>
            <a:pPr eaLnBrk="1" hangingPunct="1">
              <a:spcBef>
                <a:spcPct val="0"/>
              </a:spcBef>
            </a:pPr>
            <a:r>
              <a:rPr lang="en-US" altLang="en-US">
                <a:ea typeface="ＭＳ Ｐゴシック" panose="020B0600070205080204" pitchFamily="34" charset="-128"/>
              </a:rPr>
              <a:t>How will we repair structural and physical damage? </a:t>
            </a:r>
          </a:p>
          <a:p>
            <a:pPr eaLnBrk="1" hangingPunct="1">
              <a:spcBef>
                <a:spcPct val="0"/>
              </a:spcBef>
            </a:pPr>
            <a:r>
              <a:rPr lang="en-US" altLang="en-US">
                <a:ea typeface="ＭＳ Ｐゴシック" panose="020B0600070205080204" pitchFamily="34" charset="-128"/>
              </a:rPr>
              <a:t>How will we restore disrupted services?</a:t>
            </a:r>
          </a:p>
          <a:p>
            <a:pPr eaLnBrk="1" hangingPunct="1">
              <a:spcBef>
                <a:spcPct val="0"/>
              </a:spcBef>
            </a:pPr>
            <a:r>
              <a:rPr lang="en-US" altLang="en-US">
                <a:ea typeface="ＭＳ Ｐゴシック" panose="020B0600070205080204" pitchFamily="34" charset="-128"/>
              </a:rPr>
              <a:t>How will we clean the facility and remove all health and safety hazards?</a:t>
            </a:r>
          </a:p>
          <a:p>
            <a:pPr eaLnBrk="1" hangingPunct="1">
              <a:spcBef>
                <a:spcPct val="0"/>
              </a:spcBef>
            </a:pPr>
            <a:r>
              <a:rPr lang="en-US" altLang="en-US">
                <a:ea typeface="ＭＳ Ｐゴシック" panose="020B0600070205080204" pitchFamily="34" charset="-128"/>
              </a:rPr>
              <a:t>How will we resume operations, toward returning to normal operations? (especially important if a portion of the building is damaged to such a degree that operations must be relocated temporarily.)</a:t>
            </a:r>
          </a:p>
          <a:p>
            <a:pPr eaLnBrk="1" hangingPunct="1">
              <a:spcBef>
                <a:spcPct val="0"/>
              </a:spcBef>
            </a:pPr>
            <a:r>
              <a:rPr lang="en-US" altLang="en-US">
                <a:ea typeface="ＭＳ Ｐゴシック" panose="020B0600070205080204" pitchFamily="34" charset="-128"/>
              </a:rPr>
              <a:t>How will we document any damaged facilities or equipment on video or photographs? </a:t>
            </a:r>
          </a:p>
          <a:p>
            <a:pPr eaLnBrk="1" hangingPunct="1">
              <a:spcBef>
                <a:spcPct val="0"/>
              </a:spcBef>
            </a:pPr>
            <a:r>
              <a:rPr lang="en-US" altLang="en-US">
                <a:ea typeface="ＭＳ Ｐゴシック" panose="020B0600070205080204" pitchFamily="34" charset="-128"/>
              </a:rPr>
              <a:t>How will we track staff and volunteer time and labor involved in the cleanup? </a:t>
            </a:r>
          </a:p>
          <a:p>
            <a:pPr eaLnBrk="1" hangingPunct="1">
              <a:spcBef>
                <a:spcPct val="0"/>
              </a:spcBef>
            </a:pPr>
            <a:r>
              <a:rPr lang="en-US" altLang="en-US">
                <a:ea typeface="ＭＳ Ｐゴシック" panose="020B0600070205080204" pitchFamily="34" charset="-128"/>
              </a:rPr>
              <a:t>Do we have policies to allow flexibility to displaced employees, such as policies for working half-days, alternate sites, mobile sites, and teleworking?</a:t>
            </a:r>
          </a:p>
          <a:p>
            <a:pPr eaLnBrk="1" hangingPunct="1">
              <a:spcBef>
                <a:spcPct val="0"/>
              </a:spcBef>
            </a:pPr>
            <a:r>
              <a:rPr lang="en-US" altLang="en-US">
                <a:ea typeface="ＭＳ Ｐゴシック" panose="020B0600070205080204" pitchFamily="34" charset="-128"/>
              </a:rPr>
              <a:t> </a:t>
            </a:r>
          </a:p>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75E59EEA-BDA5-B27A-42B6-C34F664F54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9D90B6-977A-4C25-A838-554C983A3D39}" type="slidenum">
              <a:rPr lang="en-US" altLang="en-US"/>
              <a:pPr/>
              <a:t>17</a:t>
            </a:fld>
            <a:endParaRPr lang="en-US" altLang="en-US"/>
          </a:p>
        </p:txBody>
      </p:sp>
    </p:spTree>
    <p:extLst>
      <p:ext uri="{BB962C8B-B14F-4D97-AF65-F5344CB8AC3E}">
        <p14:creationId xmlns:p14="http://schemas.microsoft.com/office/powerpoint/2010/main" val="1785966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C93EF01-02E2-BC72-674A-702570BEC7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A211F82-A156-C252-84D1-56712E15FE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[TIMING OF SLIDE: 8 minutes]</a:t>
            </a:r>
          </a:p>
          <a:p>
            <a:pPr eaLnBrk="1" hangingPunct="1">
              <a:spcBef>
                <a:spcPct val="0"/>
              </a:spcBef>
            </a:pPr>
            <a:r>
              <a:rPr lang="en-US" altLang="en-US">
                <a:ea typeface="ＭＳ Ｐゴシック" panose="020B0600070205080204" pitchFamily="34" charset="-128"/>
              </a:rPr>
              <a:t>[NOTE: Slide is optional, depending on available time.]</a:t>
            </a:r>
          </a:p>
          <a:p>
            <a:pPr eaLnBrk="1" hangingPunct="1">
              <a:spcBef>
                <a:spcPct val="0"/>
              </a:spcBef>
            </a:pPr>
            <a:r>
              <a:rPr lang="en-US" altLang="en-US">
                <a:ea typeface="ＭＳ Ｐゴシック" panose="020B0600070205080204" pitchFamily="34" charset="-128"/>
              </a:rPr>
              <a:t>FACILITATOR: Hazard Mitigation means any action taken to reduce or eliminate the long-term risk to human life and property from hazards. </a:t>
            </a:r>
          </a:p>
          <a:p>
            <a:pPr eaLnBrk="1" hangingPunct="1">
              <a:spcBef>
                <a:spcPct val="0"/>
              </a:spcBef>
            </a:pPr>
            <a:r>
              <a:rPr lang="en-US" altLang="en-US">
                <a:ea typeface="ＭＳ Ｐゴシック" panose="020B0600070205080204" pitchFamily="34" charset="-128"/>
              </a:rPr>
              <a:t>Some hazards cannot be mitigated; others are too costly to mitigate. </a:t>
            </a:r>
          </a:p>
          <a:p>
            <a:pPr eaLnBrk="1" hangingPunct="1">
              <a:spcBef>
                <a:spcPct val="0"/>
              </a:spcBef>
            </a:pPr>
            <a:r>
              <a:rPr lang="en-US" altLang="en-US">
                <a:ea typeface="ＭＳ Ｐゴシック" panose="020B0600070205080204" pitchFamily="34" charset="-128"/>
              </a:rPr>
              <a:t>Many nonstructural hazards in a facility can be mitigated easily and inexpensively.</a:t>
            </a:r>
          </a:p>
          <a:p>
            <a:pPr eaLnBrk="1" hangingPunct="1">
              <a:spcBef>
                <a:spcPct val="0"/>
              </a:spcBef>
            </a:pPr>
            <a:r>
              <a:rPr lang="en-US" altLang="en-US">
                <a:ea typeface="ＭＳ Ｐゴシック" panose="020B0600070205080204" pitchFamily="34" charset="-128"/>
              </a:rPr>
              <a:t>Mitigation of community risks is probably beyond the control of our organization’s officials. However, our emergency planning teams should work closely with the local Emergency Manager and responders to learn: </a:t>
            </a:r>
          </a:p>
          <a:p>
            <a:pPr eaLnBrk="1" hangingPunct="1">
              <a:spcBef>
                <a:spcPct val="0"/>
              </a:spcBef>
            </a:pPr>
            <a:r>
              <a:rPr lang="en-US" altLang="en-US">
                <a:ea typeface="ＭＳ Ｐゴシック" panose="020B0600070205080204" pitchFamily="34" charset="-128"/>
              </a:rPr>
              <a:t>        What hazards have been identified in the community. </a:t>
            </a:r>
          </a:p>
          <a:p>
            <a:pPr eaLnBrk="1" hangingPunct="1">
              <a:spcBef>
                <a:spcPct val="0"/>
              </a:spcBef>
            </a:pPr>
            <a:r>
              <a:rPr lang="en-US" altLang="en-US">
                <a:ea typeface="ＭＳ Ｐゴシック" panose="020B0600070205080204" pitchFamily="34" charset="-128"/>
              </a:rPr>
              <a:t>        What steps the community is taking to mitigate community-wide risks. </a:t>
            </a:r>
          </a:p>
          <a:p>
            <a:pPr eaLnBrk="1" hangingPunct="1">
              <a:spcBef>
                <a:spcPct val="0"/>
              </a:spcBef>
            </a:pPr>
            <a:r>
              <a:rPr lang="en-US" altLang="en-US">
                <a:ea typeface="ＭＳ Ｐゴシック" panose="020B0600070205080204" pitchFamily="34" charset="-128"/>
              </a:rPr>
              <a:t>        How our organization’s officials can help. </a:t>
            </a:r>
          </a:p>
          <a:p>
            <a:pPr eaLnBrk="1" hangingPunct="1">
              <a:spcBef>
                <a:spcPct val="0"/>
              </a:spcBef>
            </a:pPr>
            <a:r>
              <a:rPr lang="en-US" altLang="en-US">
                <a:ea typeface="ＭＳ Ｐゴシック" panose="020B0600070205080204" pitchFamily="34" charset="-128"/>
              </a:rPr>
              <a:t>Experts in emergency management and response, risk management, structural engineering, and psychological tragedy response may suggest ways to mitigate hazards at our facilities. </a:t>
            </a:r>
          </a:p>
          <a:p>
            <a:pPr eaLnBrk="1" hangingPunct="1">
              <a:spcBef>
                <a:spcPct val="0"/>
              </a:spcBef>
            </a:pPr>
            <a:r>
              <a:rPr lang="en-US" altLang="en-US">
                <a:ea typeface="ＭＳ Ｐゴシック" panose="020B0600070205080204" pitchFamily="34" charset="-128"/>
              </a:rPr>
              <a:t>After our planners have the necessary information about existing hazards and mitigation possibilities, we can identify the costs of mitigation and steps to be taken.</a:t>
            </a:r>
          </a:p>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B358365C-2E8B-25A1-70C7-901C3D531B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5A49E24-26F7-4A97-A20E-D776BB93158B}" type="slidenum">
              <a:rPr lang="en-US" altLang="en-US"/>
              <a:pPr/>
              <a:t>18</a:t>
            </a:fld>
            <a:endParaRPr lang="en-US" altLang="en-US"/>
          </a:p>
        </p:txBody>
      </p:sp>
    </p:spTree>
    <p:extLst>
      <p:ext uri="{BB962C8B-B14F-4D97-AF65-F5344CB8AC3E}">
        <p14:creationId xmlns:p14="http://schemas.microsoft.com/office/powerpoint/2010/main" val="259293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3F8B506-701E-34D0-3BF6-200B074492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7BA63D4-882E-348C-32F3-DC6C8D90EEE4}"/>
              </a:ext>
            </a:extLst>
          </p:cNvPr>
          <p:cNvSpPr>
            <a:spLocks noGrp="1"/>
          </p:cNvSpPr>
          <p:nvPr>
            <p:ph type="body" idx="1"/>
          </p:nvPr>
        </p:nvSpPr>
        <p:spPr/>
        <p:txBody>
          <a:bodyPr/>
          <a:lstStyle/>
          <a:p>
            <a:pPr marL="236972" indent="-236972" eaLnBrk="1" fontAlgn="auto" hangingPunct="1">
              <a:spcBef>
                <a:spcPts val="0"/>
              </a:spcBef>
              <a:spcAft>
                <a:spcPts val="0"/>
              </a:spcAft>
              <a:defRPr/>
            </a:pPr>
            <a:r>
              <a:rPr lang="en-US" dirty="0">
                <a:ea typeface="ＭＳ Ｐゴシック"/>
                <a:cs typeface="ＭＳ Ｐゴシック"/>
              </a:rPr>
              <a:t>[TIMING OF SLIDE: 20 minutes]</a:t>
            </a:r>
          </a:p>
          <a:p>
            <a:pPr eaLnBrk="1" fontAlgn="auto" hangingPunct="1">
              <a:spcBef>
                <a:spcPts val="0"/>
              </a:spcBef>
              <a:spcAft>
                <a:spcPts val="0"/>
              </a:spcAft>
              <a:defRPr/>
            </a:pPr>
            <a:r>
              <a:rPr lang="en-US" dirty="0"/>
              <a:t>[NOTE: This is an open discussion that occurs immediately after the tabletop exercise and is conducted by the facilitator.  The objective of the hot wash is to review events or key decisions that took place during the exercise and to provide an opportunity for participants to describe any immediate lessons learned and to identify barriers/gaps in mounting an effective response.  All participants are free to contribute and are encouraged to do so.</a:t>
            </a:r>
            <a:r>
              <a:rPr lang="en-US" dirty="0">
                <a:cs typeface="Arial" charset="0"/>
              </a:rPr>
              <a:t> Consider soliciting feedback on this exercise and/or the </a:t>
            </a:r>
            <a:r>
              <a:rPr lang="en-US" dirty="0" err="1">
                <a:cs typeface="Arial" charset="0"/>
              </a:rPr>
              <a:t>FACILITATORs’</a:t>
            </a:r>
            <a:r>
              <a:rPr lang="en-US" dirty="0">
                <a:cs typeface="Arial" charset="0"/>
              </a:rPr>
              <a:t> ability through an evaluation survey at the end of the hot wash.]</a:t>
            </a:r>
          </a:p>
          <a:p>
            <a:pPr eaLnBrk="1" fontAlgn="auto" hangingPunct="1">
              <a:spcBef>
                <a:spcPts val="0"/>
              </a:spcBef>
              <a:spcAft>
                <a:spcPts val="0"/>
              </a:spcAft>
              <a:defRPr/>
            </a:pPr>
            <a:endParaRPr lang="en-US" dirty="0"/>
          </a:p>
        </p:txBody>
      </p:sp>
      <p:sp>
        <p:nvSpPr>
          <p:cNvPr id="24580" name="Slide Number Placeholder 3">
            <a:extLst>
              <a:ext uri="{FF2B5EF4-FFF2-40B4-BE49-F238E27FC236}">
                <a16:creationId xmlns:a16="http://schemas.microsoft.com/office/drawing/2014/main" id="{AE2F7CE4-17B7-3701-CE60-295CFB31F2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EDED8CB-E954-4078-8563-B109F1E3566D}" type="slidenum">
              <a:rPr lang="en-US" altLang="en-US"/>
              <a:pPr/>
              <a:t>19</a:t>
            </a:fld>
            <a:endParaRPr lang="en-US" altLang="en-US"/>
          </a:p>
        </p:txBody>
      </p:sp>
    </p:spTree>
    <p:extLst>
      <p:ext uri="{BB962C8B-B14F-4D97-AF65-F5344CB8AC3E}">
        <p14:creationId xmlns:p14="http://schemas.microsoft.com/office/powerpoint/2010/main" val="166010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lain">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64B302-FC7A-4F29-8D5E-AB9E21BEF737}"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28158-B7EB-44E4-A58F-05AEEE2617F6}" type="slidenum">
              <a:rPr lang="en-US" smtClean="0"/>
              <a:t>‹#›</a:t>
            </a:fld>
            <a:endParaRPr lang="en-US"/>
          </a:p>
        </p:txBody>
      </p:sp>
      <p:sp>
        <p:nvSpPr>
          <p:cNvPr id="7" name="object 5"/>
          <p:cNvSpPr/>
          <p:nvPr/>
        </p:nvSpPr>
        <p:spPr>
          <a:xfrm flipV="1">
            <a:off x="294190" y="3487103"/>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Tree>
    <p:extLst>
      <p:ext uri="{BB962C8B-B14F-4D97-AF65-F5344CB8AC3E}">
        <p14:creationId xmlns:p14="http://schemas.microsoft.com/office/powerpoint/2010/main" val="34381734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64B302-FC7A-4F29-8D5E-AB9E21BEF737}"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28158-B7EB-44E4-A58F-05AEEE2617F6}" type="slidenum">
              <a:rPr lang="en-US" smtClean="0"/>
              <a:t>‹#›</a:t>
            </a:fld>
            <a:endParaRPr lang="en-US"/>
          </a:p>
        </p:txBody>
      </p:sp>
      <p:sp>
        <p:nvSpPr>
          <p:cNvPr id="9" name="object 5"/>
          <p:cNvSpPr/>
          <p:nvPr/>
        </p:nvSpPr>
        <p:spPr>
          <a:xfrm flipV="1">
            <a:off x="294190" y="1209676"/>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Tree>
    <p:extLst>
      <p:ext uri="{BB962C8B-B14F-4D97-AF65-F5344CB8AC3E}">
        <p14:creationId xmlns:p14="http://schemas.microsoft.com/office/powerpoint/2010/main" val="26655707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64B302-FC7A-4F29-8D5E-AB9E21BEF737}"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28158-B7EB-44E4-A58F-05AEEE2617F6}" type="slidenum">
              <a:rPr lang="en-US" smtClean="0"/>
              <a:t>‹#›</a:t>
            </a:fld>
            <a:endParaRPr lang="en-US"/>
          </a:p>
        </p:txBody>
      </p:sp>
      <p:sp>
        <p:nvSpPr>
          <p:cNvPr id="10" name="object 5"/>
          <p:cNvSpPr/>
          <p:nvPr/>
        </p:nvSpPr>
        <p:spPr>
          <a:xfrm flipV="1">
            <a:off x="294190" y="1304926"/>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Tree>
    <p:extLst>
      <p:ext uri="{BB962C8B-B14F-4D97-AF65-F5344CB8AC3E}">
        <p14:creationId xmlns:p14="http://schemas.microsoft.com/office/powerpoint/2010/main" val="5239201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64B302-FC7A-4F29-8D5E-AB9E21BEF737}"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28158-B7EB-44E4-A58F-05AEEE2617F6}" type="slidenum">
              <a:rPr lang="en-US" smtClean="0"/>
              <a:t>‹#›</a:t>
            </a:fld>
            <a:endParaRPr lang="en-US"/>
          </a:p>
        </p:txBody>
      </p:sp>
      <p:sp>
        <p:nvSpPr>
          <p:cNvPr id="6" name="object 5"/>
          <p:cNvSpPr/>
          <p:nvPr/>
        </p:nvSpPr>
        <p:spPr>
          <a:xfrm flipV="1">
            <a:off x="294190" y="1209676"/>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Tree>
    <p:extLst>
      <p:ext uri="{BB962C8B-B14F-4D97-AF65-F5344CB8AC3E}">
        <p14:creationId xmlns:p14="http://schemas.microsoft.com/office/powerpoint/2010/main" val="22849214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w/medical imag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76386"/>
          </a:xfrm>
          <a:prstGeom prst="rect">
            <a:avLst/>
          </a:prstGeom>
          <a:effectLst>
            <a:reflection endPos="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64B302-FC7A-4F29-8D5E-AB9E21BEF737}"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28158-B7EB-44E4-A58F-05AEEE2617F6}" type="slidenum">
              <a:rPr lang="en-US" smtClean="0"/>
              <a:t>‹#›</a:t>
            </a:fld>
            <a:endParaRPr lang="en-US"/>
          </a:p>
        </p:txBody>
      </p:sp>
      <p:sp>
        <p:nvSpPr>
          <p:cNvPr id="6" name="object 5"/>
          <p:cNvSpPr/>
          <p:nvPr/>
        </p:nvSpPr>
        <p:spPr>
          <a:xfrm flipV="1">
            <a:off x="294190" y="1209676"/>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Tree>
    <p:extLst>
      <p:ext uri="{BB962C8B-B14F-4D97-AF65-F5344CB8AC3E}">
        <p14:creationId xmlns:p14="http://schemas.microsoft.com/office/powerpoint/2010/main" val="25727130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Title Only w/emergency imag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32"/>
            <a:ext cx="12192000" cy="6858000"/>
          </a:xfrm>
          <a:prstGeom prst="rect">
            <a:avLst/>
          </a:prstGeom>
          <a:effectLst>
            <a:reflection endPos="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64B302-FC7A-4F29-8D5E-AB9E21BEF737}"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28158-B7EB-44E4-A58F-05AEEE2617F6}" type="slidenum">
              <a:rPr lang="en-US" smtClean="0"/>
              <a:t>‹#›</a:t>
            </a:fld>
            <a:endParaRPr lang="en-US"/>
          </a:p>
        </p:txBody>
      </p:sp>
      <p:sp>
        <p:nvSpPr>
          <p:cNvPr id="6" name="object 5"/>
          <p:cNvSpPr/>
          <p:nvPr/>
        </p:nvSpPr>
        <p:spPr>
          <a:xfrm flipV="1">
            <a:off x="294190" y="1209676"/>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Tree>
    <p:extLst>
      <p:ext uri="{BB962C8B-B14F-4D97-AF65-F5344CB8AC3E}">
        <p14:creationId xmlns:p14="http://schemas.microsoft.com/office/powerpoint/2010/main" val="13585153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3_Title Only w/boardroom imag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886" y="-9526"/>
            <a:ext cx="12272086" cy="6909439"/>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64B302-FC7A-4F29-8D5E-AB9E21BEF737}"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28158-B7EB-44E4-A58F-05AEEE2617F6}" type="slidenum">
              <a:rPr lang="en-US" smtClean="0"/>
              <a:t>‹#›</a:t>
            </a:fld>
            <a:endParaRPr lang="en-US"/>
          </a:p>
        </p:txBody>
      </p:sp>
      <p:sp>
        <p:nvSpPr>
          <p:cNvPr id="6" name="object 5"/>
          <p:cNvSpPr/>
          <p:nvPr/>
        </p:nvSpPr>
        <p:spPr>
          <a:xfrm flipV="1">
            <a:off x="294190" y="1209676"/>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Tree>
    <p:extLst>
      <p:ext uri="{BB962C8B-B14F-4D97-AF65-F5344CB8AC3E}">
        <p14:creationId xmlns:p14="http://schemas.microsoft.com/office/powerpoint/2010/main" val="37141513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4_Title Only w/building imag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12192000" cy="6876386"/>
          </a:xfrm>
          <a:prstGeom prst="rect">
            <a:avLst/>
          </a:prstGeom>
          <a:effectLst>
            <a:reflection endPos="0" dir="5400000" sy="-100000" algn="bl" rotWithShape="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64B302-FC7A-4F29-8D5E-AB9E21BEF737}"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28158-B7EB-44E4-A58F-05AEEE2617F6}" type="slidenum">
              <a:rPr lang="en-US" smtClean="0"/>
              <a:t>‹#›</a:t>
            </a:fld>
            <a:endParaRPr lang="en-US"/>
          </a:p>
        </p:txBody>
      </p:sp>
      <p:sp>
        <p:nvSpPr>
          <p:cNvPr id="6" name="object 5"/>
          <p:cNvSpPr/>
          <p:nvPr/>
        </p:nvSpPr>
        <p:spPr>
          <a:xfrm flipV="1">
            <a:off x="294190" y="1209676"/>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Tree>
    <p:extLst>
      <p:ext uri="{BB962C8B-B14F-4D97-AF65-F5344CB8AC3E}">
        <p14:creationId xmlns:p14="http://schemas.microsoft.com/office/powerpoint/2010/main" val="36751436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5_Title Only w/lightbulb imag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52400" y="0"/>
            <a:ext cx="123444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64B302-FC7A-4F29-8D5E-AB9E21BEF737}"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28158-B7EB-44E4-A58F-05AEEE2617F6}" type="slidenum">
              <a:rPr lang="en-US" smtClean="0"/>
              <a:t>‹#›</a:t>
            </a:fld>
            <a:endParaRPr lang="en-US"/>
          </a:p>
        </p:txBody>
      </p:sp>
      <p:sp>
        <p:nvSpPr>
          <p:cNvPr id="6" name="object 5"/>
          <p:cNvSpPr/>
          <p:nvPr/>
        </p:nvSpPr>
        <p:spPr>
          <a:xfrm flipV="1">
            <a:off x="294190" y="1209676"/>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Tree>
    <p:extLst>
      <p:ext uri="{BB962C8B-B14F-4D97-AF65-F5344CB8AC3E}">
        <p14:creationId xmlns:p14="http://schemas.microsoft.com/office/powerpoint/2010/main" val="21223177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4B302-FC7A-4F29-8D5E-AB9E21BEF737}"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28158-B7EB-44E4-A58F-05AEEE2617F6}" type="slidenum">
              <a:rPr lang="en-US" smtClean="0"/>
              <a:t>‹#›</a:t>
            </a:fld>
            <a:endParaRPr lang="en-US"/>
          </a:p>
        </p:txBody>
      </p:sp>
    </p:spTree>
    <p:extLst>
      <p:ext uri="{BB962C8B-B14F-4D97-AF65-F5344CB8AC3E}">
        <p14:creationId xmlns:p14="http://schemas.microsoft.com/office/powerpoint/2010/main" val="18700716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w/Buildin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12192000" cy="6876386"/>
          </a:xfrm>
          <a:prstGeom prst="rect">
            <a:avLst/>
          </a:prstGeom>
          <a:effectLst>
            <a:reflection endPos="0" dir="5400000" sy="-100000" algn="bl" rotWithShape="0"/>
          </a:effectLst>
        </p:spPr>
      </p:pic>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64B302-FC7A-4F29-8D5E-AB9E21BEF737}"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28158-B7EB-44E4-A58F-05AEEE2617F6}" type="slidenum">
              <a:rPr lang="en-US" smtClean="0"/>
              <a:t>‹#›</a:t>
            </a:fld>
            <a:endParaRPr lang="en-US"/>
          </a:p>
        </p:txBody>
      </p:sp>
      <p:sp>
        <p:nvSpPr>
          <p:cNvPr id="7" name="object 5"/>
          <p:cNvSpPr/>
          <p:nvPr/>
        </p:nvSpPr>
        <p:spPr>
          <a:xfrm flipV="1">
            <a:off x="294190" y="3487103"/>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
        <p:nvSpPr>
          <p:cNvPr id="9" name="object 6"/>
          <p:cNvSpPr/>
          <p:nvPr/>
        </p:nvSpPr>
        <p:spPr>
          <a:xfrm>
            <a:off x="1026694" y="1700463"/>
            <a:ext cx="5454317" cy="1716506"/>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4676197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w/Medical imag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76386"/>
          </a:xfrm>
          <a:prstGeom prst="rect">
            <a:avLst/>
          </a:prstGeom>
          <a:effectLst>
            <a:reflection endPos="0" dir="5400000" sy="-100000" algn="bl" rotWithShape="0"/>
          </a:effectLst>
        </p:spPr>
      </p:pic>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64B302-FC7A-4F29-8D5E-AB9E21BEF737}"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28158-B7EB-44E4-A58F-05AEEE2617F6}" type="slidenum">
              <a:rPr lang="en-US" smtClean="0"/>
              <a:t>‹#›</a:t>
            </a:fld>
            <a:endParaRPr lang="en-US"/>
          </a:p>
        </p:txBody>
      </p:sp>
      <p:sp>
        <p:nvSpPr>
          <p:cNvPr id="7" name="object 5"/>
          <p:cNvSpPr/>
          <p:nvPr/>
        </p:nvSpPr>
        <p:spPr>
          <a:xfrm flipV="1">
            <a:off x="294190" y="3487103"/>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
        <p:nvSpPr>
          <p:cNvPr id="9" name="object 6"/>
          <p:cNvSpPr/>
          <p:nvPr/>
        </p:nvSpPr>
        <p:spPr>
          <a:xfrm>
            <a:off x="1026694" y="1700463"/>
            <a:ext cx="5454317" cy="1716506"/>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7045752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Emergency">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32"/>
            <a:ext cx="12192000" cy="6858000"/>
          </a:xfrm>
          <a:prstGeom prst="rect">
            <a:avLst/>
          </a:prstGeom>
          <a:effectLst>
            <a:reflection endPos="0" dir="5400000" sy="-100000" algn="bl" rotWithShape="0"/>
          </a:effectLst>
        </p:spPr>
      </p:pic>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64B302-FC7A-4F29-8D5E-AB9E21BEF737}"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28158-B7EB-44E4-A58F-05AEEE2617F6}" type="slidenum">
              <a:rPr lang="en-US" smtClean="0"/>
              <a:t>‹#›</a:t>
            </a:fld>
            <a:endParaRPr lang="en-US"/>
          </a:p>
        </p:txBody>
      </p:sp>
      <p:sp>
        <p:nvSpPr>
          <p:cNvPr id="7" name="object 5"/>
          <p:cNvSpPr/>
          <p:nvPr/>
        </p:nvSpPr>
        <p:spPr>
          <a:xfrm flipV="1">
            <a:off x="294190" y="3487103"/>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
        <p:nvSpPr>
          <p:cNvPr id="9" name="object 6"/>
          <p:cNvSpPr/>
          <p:nvPr/>
        </p:nvSpPr>
        <p:spPr>
          <a:xfrm>
            <a:off x="1026694" y="1700463"/>
            <a:ext cx="5454317" cy="1716506"/>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0086503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886" y="-9526"/>
            <a:ext cx="12272086" cy="6909439"/>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Date Placeholder 3"/>
          <p:cNvSpPr>
            <a:spLocks noGrp="1"/>
          </p:cNvSpPr>
          <p:nvPr>
            <p:ph type="dt" sz="half" idx="10"/>
          </p:nvPr>
        </p:nvSpPr>
        <p:spPr/>
        <p:txBody>
          <a:bodyPr/>
          <a:lstStyle/>
          <a:p>
            <a:fld id="{9164B302-FC7A-4F29-8D5E-AB9E21BEF737}"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28158-B7EB-44E4-A58F-05AEEE2617F6}" type="slidenum">
              <a:rPr lang="en-US" smtClean="0"/>
              <a:t>‹#›</a:t>
            </a:fld>
            <a:endParaRPr lang="en-US"/>
          </a:p>
        </p:txBody>
      </p:sp>
      <p:sp>
        <p:nvSpPr>
          <p:cNvPr id="7" name="object 5"/>
          <p:cNvSpPr/>
          <p:nvPr/>
        </p:nvSpPr>
        <p:spPr>
          <a:xfrm flipV="1">
            <a:off x="294190" y="1209676"/>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Tree>
    <p:extLst>
      <p:ext uri="{BB962C8B-B14F-4D97-AF65-F5344CB8AC3E}">
        <p14:creationId xmlns:p14="http://schemas.microsoft.com/office/powerpoint/2010/main" val="27457986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64B302-FC7A-4F29-8D5E-AB9E21BEF737}"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28158-B7EB-44E4-A58F-05AEEE2617F6}" type="slidenum">
              <a:rPr lang="en-US" smtClean="0"/>
              <a:t>‹#›</a:t>
            </a:fld>
            <a:endParaRPr lang="en-US"/>
          </a:p>
        </p:txBody>
      </p:sp>
      <p:sp>
        <p:nvSpPr>
          <p:cNvPr id="7" name="object 5"/>
          <p:cNvSpPr/>
          <p:nvPr/>
        </p:nvSpPr>
        <p:spPr>
          <a:xfrm flipV="1">
            <a:off x="294190" y="1209676"/>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Tree>
    <p:extLst>
      <p:ext uri="{BB962C8B-B14F-4D97-AF65-F5344CB8AC3E}">
        <p14:creationId xmlns:p14="http://schemas.microsoft.com/office/powerpoint/2010/main" val="24497117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64B302-FC7A-4F29-8D5E-AB9E21BEF737}"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28158-B7EB-44E4-A58F-05AEEE2617F6}" type="slidenum">
              <a:rPr lang="en-US" smtClean="0"/>
              <a:t>‹#›</a:t>
            </a:fld>
            <a:endParaRPr lang="en-US"/>
          </a:p>
        </p:txBody>
      </p:sp>
      <p:sp>
        <p:nvSpPr>
          <p:cNvPr id="7" name="object 5"/>
          <p:cNvSpPr/>
          <p:nvPr/>
        </p:nvSpPr>
        <p:spPr>
          <a:xfrm flipV="1">
            <a:off x="287840" y="4553110"/>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Tree>
    <p:extLst>
      <p:ext uri="{BB962C8B-B14F-4D97-AF65-F5344CB8AC3E}">
        <p14:creationId xmlns:p14="http://schemas.microsoft.com/office/powerpoint/2010/main" val="19497356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w/Medical imag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76386"/>
          </a:xfrm>
          <a:prstGeom prst="rect">
            <a:avLst/>
          </a:prstGeom>
          <a:effectLst>
            <a:reflection endPos="0" dir="5400000" sy="-100000" algn="bl" rotWithShape="0"/>
          </a:effec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64B302-FC7A-4F29-8D5E-AB9E21BEF737}"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28158-B7EB-44E4-A58F-05AEEE2617F6}" type="slidenum">
              <a:rPr lang="en-US" smtClean="0"/>
              <a:t>‹#›</a:t>
            </a:fld>
            <a:endParaRPr lang="en-US"/>
          </a:p>
        </p:txBody>
      </p:sp>
      <p:sp>
        <p:nvSpPr>
          <p:cNvPr id="7" name="object 5"/>
          <p:cNvSpPr/>
          <p:nvPr/>
        </p:nvSpPr>
        <p:spPr>
          <a:xfrm flipV="1">
            <a:off x="287840" y="4553110"/>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Tree>
    <p:extLst>
      <p:ext uri="{BB962C8B-B14F-4D97-AF65-F5344CB8AC3E}">
        <p14:creationId xmlns:p14="http://schemas.microsoft.com/office/powerpoint/2010/main" val="1467824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Emergency Imag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32"/>
            <a:ext cx="12192000" cy="6858000"/>
          </a:xfrm>
          <a:prstGeom prst="rect">
            <a:avLst/>
          </a:prstGeom>
          <a:effectLst>
            <a:reflection endPos="0" dir="5400000" sy="-100000" algn="bl" rotWithShape="0"/>
          </a:effec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64B302-FC7A-4F29-8D5E-AB9E21BEF737}"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28158-B7EB-44E4-A58F-05AEEE2617F6}" type="slidenum">
              <a:rPr lang="en-US" smtClean="0"/>
              <a:t>‹#›</a:t>
            </a:fld>
            <a:endParaRPr lang="en-US"/>
          </a:p>
        </p:txBody>
      </p:sp>
      <p:sp>
        <p:nvSpPr>
          <p:cNvPr id="7" name="object 5"/>
          <p:cNvSpPr/>
          <p:nvPr/>
        </p:nvSpPr>
        <p:spPr>
          <a:xfrm flipV="1">
            <a:off x="287840" y="4553110"/>
            <a:ext cx="11603619" cy="45719"/>
          </a:xfrm>
          <a:custGeom>
            <a:avLst/>
            <a:gdLst/>
            <a:ahLst/>
            <a:cxnLst/>
            <a:rect l="l" t="t" r="r" b="b"/>
            <a:pathLst>
              <a:path w="17059275" h="104775">
                <a:moveTo>
                  <a:pt x="0" y="0"/>
                </a:moveTo>
                <a:lnTo>
                  <a:pt x="17058811" y="0"/>
                </a:lnTo>
                <a:lnTo>
                  <a:pt x="17058811" y="104774"/>
                </a:lnTo>
                <a:lnTo>
                  <a:pt x="0" y="104774"/>
                </a:lnTo>
                <a:lnTo>
                  <a:pt x="0" y="0"/>
                </a:lnTo>
                <a:close/>
              </a:path>
            </a:pathLst>
          </a:custGeom>
          <a:solidFill>
            <a:srgbClr val="FAAF40"/>
          </a:solidFill>
        </p:spPr>
        <p:txBody>
          <a:bodyPr wrap="square" lIns="0" tIns="0" rIns="0" bIns="0" rtlCol="0"/>
          <a:lstStyle/>
          <a:p>
            <a:endParaRPr dirty="0"/>
          </a:p>
        </p:txBody>
      </p:sp>
    </p:spTree>
    <p:extLst>
      <p:ext uri="{BB962C8B-B14F-4D97-AF65-F5344CB8AC3E}">
        <p14:creationId xmlns:p14="http://schemas.microsoft.com/office/powerpoint/2010/main" val="360947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8445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4B302-FC7A-4F29-8D5E-AB9E21BEF737}" type="datetimeFigureOut">
              <a:rPr lang="en-US" smtClean="0"/>
              <a:t>5/12/2022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28158-B7EB-44E4-A58F-05AEEE2617F6}" type="slidenum">
              <a:rPr lang="en-US" smtClean="0"/>
              <a:t>‹#›</a:t>
            </a:fld>
            <a:endParaRPr lang="en-US"/>
          </a:p>
        </p:txBody>
      </p:sp>
      <p:sp>
        <p:nvSpPr>
          <p:cNvPr id="7" name="Footer Placeholder 3">
            <a:extLst>
              <a:ext uri="{FF2B5EF4-FFF2-40B4-BE49-F238E27FC236}">
                <a16:creationId xmlns:a16="http://schemas.microsoft.com/office/drawing/2014/main" id="{7C5033E6-3293-9A6E-7CFC-E76B834078FB}"/>
              </a:ext>
            </a:extLst>
          </p:cNvPr>
          <p:cNvSpPr txBox="1">
            <a:spLocks noGrp="1"/>
          </p:cNvSpPr>
          <p:nvPr userDrawn="1"/>
        </p:nvSpPr>
        <p:spPr bwMode="auto">
          <a:xfrm>
            <a:off x="10563469" y="856641"/>
            <a:ext cx="1486389" cy="35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smtClean="0">
                <a:solidFill>
                  <a:schemeClr val="accent1"/>
                </a:solidFill>
                <a:latin typeface="+mn-lt"/>
              </a:rPr>
              <a:t>EXERCISE</a:t>
            </a:r>
            <a:endParaRPr lang="en-US" altLang="en-US" sz="1800" b="1" dirty="0">
              <a:solidFill>
                <a:schemeClr val="accent1"/>
              </a:solidFill>
              <a:latin typeface="+mn-lt"/>
            </a:endParaRPr>
          </a:p>
        </p:txBody>
      </p:sp>
    </p:spTree>
    <p:extLst>
      <p:ext uri="{BB962C8B-B14F-4D97-AF65-F5344CB8AC3E}">
        <p14:creationId xmlns:p14="http://schemas.microsoft.com/office/powerpoint/2010/main" val="38838624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64" r:id="rId8"/>
    <p:sldLayoutId id="2147483665" r:id="rId9"/>
    <p:sldLayoutId id="2147483652" r:id="rId10"/>
    <p:sldLayoutId id="2147483653" r:id="rId11"/>
    <p:sldLayoutId id="2147483654" r:id="rId12"/>
    <p:sldLayoutId id="2147483666" r:id="rId13"/>
    <p:sldLayoutId id="2147483667" r:id="rId14"/>
    <p:sldLayoutId id="2147483668" r:id="rId15"/>
    <p:sldLayoutId id="2147483669" r:id="rId16"/>
    <p:sldLayoutId id="2147483670" r:id="rId17"/>
    <p:sldLayoutId id="2147483655" r:id="rId1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0072B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0BCE-64F6-AEFF-8083-0A9E41110BD7}"/>
              </a:ext>
            </a:extLst>
          </p:cNvPr>
          <p:cNvSpPr>
            <a:spLocks noGrp="1"/>
          </p:cNvSpPr>
          <p:nvPr>
            <p:ph type="ctrTitle"/>
          </p:nvPr>
        </p:nvSpPr>
        <p:spPr>
          <a:xfrm>
            <a:off x="716573" y="1639765"/>
            <a:ext cx="10748596" cy="1870198"/>
          </a:xfrm>
        </p:spPr>
        <p:txBody>
          <a:bodyPr rtlCol="0">
            <a:normAutofit/>
          </a:bodyPr>
          <a:lstStyle/>
          <a:p>
            <a:pPr eaLnBrk="1" fontAlgn="auto" hangingPunct="1">
              <a:spcAft>
                <a:spcPts val="0"/>
              </a:spcAft>
              <a:defRPr/>
            </a:pPr>
            <a:r>
              <a:rPr lang="en-US" sz="5400" dirty="0"/>
              <a:t>LTC </a:t>
            </a:r>
            <a:r>
              <a:rPr lang="en-US" sz="5400" dirty="0" smtClean="0"/>
              <a:t>RISE</a:t>
            </a:r>
            <a:r>
              <a:rPr lang="en-US" sz="5400" dirty="0">
                <a:cs typeface="Calibri Light"/>
              </a:rPr>
              <a:t> </a:t>
            </a:r>
            <a:r>
              <a:rPr lang="en-US" sz="5400" dirty="0" smtClean="0"/>
              <a:t>Winter </a:t>
            </a:r>
            <a:r>
              <a:rPr lang="en-US" sz="5400" dirty="0"/>
              <a:t>Storm</a:t>
            </a:r>
            <a:br>
              <a:rPr lang="en-US" sz="5400" dirty="0"/>
            </a:br>
            <a:r>
              <a:rPr lang="en-US" sz="5400" dirty="0"/>
              <a:t>Tabletop </a:t>
            </a:r>
            <a:r>
              <a:rPr lang="en-US" sz="5400" dirty="0" smtClean="0"/>
              <a:t>Exercise</a:t>
            </a:r>
            <a:endParaRPr lang="en-US" sz="5400" dirty="0"/>
          </a:p>
        </p:txBody>
      </p:sp>
      <p:pic>
        <p:nvPicPr>
          <p:cNvPr id="3075" name="Picture 2">
            <a:extLst>
              <a:ext uri="{FF2B5EF4-FFF2-40B4-BE49-F238E27FC236}">
                <a16:creationId xmlns:a16="http://schemas.microsoft.com/office/drawing/2014/main" id="{C842C98B-8F3B-7F02-2C60-2595EB3D617D}"/>
              </a:ext>
            </a:extLst>
          </p:cNvPr>
          <p:cNvPicPr>
            <a:picLocks noChangeAspect="1"/>
          </p:cNvPicPr>
          <p:nvPr/>
        </p:nvPicPr>
        <p:blipFill>
          <a:blip r:embed="rId2">
            <a:extLst>
              <a:ext uri="{28A0092B-C50C-407E-A947-70E740481C1C}">
                <a14:useLocalDpi xmlns:a14="http://schemas.microsoft.com/office/drawing/2010/main" val="0"/>
              </a:ext>
            </a:extLst>
          </a:blip>
          <a:srcRect l="13258" r="23056" b="19167"/>
          <a:stretch>
            <a:fillRect/>
          </a:stretch>
        </p:blipFill>
        <p:spPr bwMode="auto">
          <a:xfrm>
            <a:off x="3925765" y="3759212"/>
            <a:ext cx="4351127" cy="29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4588852" y="404079"/>
            <a:ext cx="3004038" cy="1059143"/>
            <a:chOff x="1673470" y="487606"/>
            <a:chExt cx="3004038" cy="1059143"/>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470" y="487606"/>
              <a:ext cx="3004038" cy="786057"/>
            </a:xfrm>
            <a:prstGeom prst="rect">
              <a:avLst/>
            </a:prstGeom>
          </p:spPr>
        </p:pic>
        <p:sp>
          <p:nvSpPr>
            <p:cNvPr id="7" name="TextBox 10"/>
            <p:cNvSpPr txBox="1"/>
            <p:nvPr/>
          </p:nvSpPr>
          <p:spPr>
            <a:xfrm>
              <a:off x="1738773" y="1308796"/>
              <a:ext cx="2873432" cy="23795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900" b="1">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900" b="1" i="0">
                  <a:solidFill>
                    <a:srgbClr val="0070C0"/>
                  </a:solidFill>
                  <a:effectLst/>
                  <a:latin typeface="Tahoma" panose="020B0604030504040204" pitchFamily="34" charset="0"/>
                  <a:ea typeface="Tahoma" panose="020B0604030504040204" pitchFamily="34" charset="0"/>
                  <a:cs typeface="Tahoma" panose="020B0604030504040204" pitchFamily="34" charset="0"/>
                </a:rPr>
                <a:t>For LTC RISE Program Participants Use Only]</a:t>
              </a:r>
              <a:endParaRPr lang="en-US" sz="900" b="1">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7604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7">
            <a:extLst>
              <a:ext uri="{FF2B5EF4-FFF2-40B4-BE49-F238E27FC236}">
                <a16:creationId xmlns:a16="http://schemas.microsoft.com/office/drawing/2014/main" id="{9F50F825-3D06-EE20-161D-92CD6956F459}"/>
              </a:ext>
            </a:extLst>
          </p:cNvPr>
          <p:cNvSpPr>
            <a:spLocks noGrp="1"/>
          </p:cNvSpPr>
          <p:nvPr>
            <p:ph type="title"/>
          </p:nvPr>
        </p:nvSpPr>
        <p:spPr/>
        <p:txBody>
          <a:bodyPr>
            <a:normAutofit/>
          </a:bodyPr>
          <a:lstStyle/>
          <a:p>
            <a:pPr eaLnBrk="1" hangingPunct="1"/>
            <a:r>
              <a:rPr lang="en-US" altLang="en-US" sz="4000" dirty="0">
                <a:ea typeface="ＭＳ Ｐゴシック" panose="020B0600070205080204" pitchFamily="34" charset="-128"/>
              </a:rPr>
              <a:t>Prepare &amp; </a:t>
            </a:r>
            <a:r>
              <a:rPr lang="en-US" altLang="en-US" sz="4000" dirty="0" smtClean="0">
                <a:ea typeface="ＭＳ Ｐゴシック" panose="020B0600070205080204" pitchFamily="34" charset="-128"/>
              </a:rPr>
              <a:t>Protect– Discussion</a:t>
            </a:r>
            <a:endParaRPr lang="en-US" altLang="en-US" sz="4000" dirty="0">
              <a:ea typeface="ＭＳ Ｐゴシック" panose="020B0600070205080204" pitchFamily="34" charset="-128"/>
            </a:endParaRPr>
          </a:p>
        </p:txBody>
      </p:sp>
      <p:sp>
        <p:nvSpPr>
          <p:cNvPr id="5" name="Rectangle 3">
            <a:extLst>
              <a:ext uri="{FF2B5EF4-FFF2-40B4-BE49-F238E27FC236}">
                <a16:creationId xmlns:a16="http://schemas.microsoft.com/office/drawing/2014/main" id="{90BA8B4D-7C02-289D-3C00-97DA2DC424C9}"/>
              </a:ext>
            </a:extLst>
          </p:cNvPr>
          <p:cNvSpPr>
            <a:spLocks noGrp="1" noChangeArrowheads="1"/>
          </p:cNvSpPr>
          <p:nvPr>
            <p:ph idx="1"/>
          </p:nvPr>
        </p:nvSpPr>
        <p:spPr>
          <a:xfrm>
            <a:off x="838200" y="1467484"/>
            <a:ext cx="10515600" cy="5169535"/>
          </a:xfrm>
        </p:spPr>
        <p:txBody>
          <a:bodyPr numCol="1" rtlCol="0">
            <a:noAutofit/>
          </a:bodyPr>
          <a:lstStyle/>
          <a:p>
            <a:pPr>
              <a:lnSpc>
                <a:spcPct val="100000"/>
              </a:lnSpc>
              <a:defRPr/>
            </a:pPr>
            <a:r>
              <a:rPr lang="en-US" sz="1800" dirty="0" smtClean="0"/>
              <a:t>What does the facility / organization need from utility providers?</a:t>
            </a:r>
          </a:p>
          <a:p>
            <a:pPr>
              <a:lnSpc>
                <a:spcPct val="100000"/>
              </a:lnSpc>
              <a:defRPr/>
            </a:pPr>
            <a:r>
              <a:rPr lang="en-US" sz="1800" dirty="0" smtClean="0"/>
              <a:t>What needs to be prepared in advance for distribution, in case of power outage or will they be produced as needed?</a:t>
            </a:r>
          </a:p>
          <a:p>
            <a:pPr>
              <a:lnSpc>
                <a:spcPct val="100000"/>
              </a:lnSpc>
              <a:defRPr/>
            </a:pPr>
            <a:r>
              <a:rPr lang="en-US" sz="1800" dirty="0" smtClean="0"/>
              <a:t>What roads need to be opened first on your property?</a:t>
            </a:r>
          </a:p>
          <a:p>
            <a:pPr>
              <a:lnSpc>
                <a:spcPct val="100000"/>
              </a:lnSpc>
              <a:defRPr/>
            </a:pPr>
            <a:r>
              <a:rPr lang="en-US" sz="1800" dirty="0" smtClean="0"/>
              <a:t>What </a:t>
            </a:r>
            <a:r>
              <a:rPr lang="en-US" sz="1800" dirty="0"/>
              <a:t>are the hazards? </a:t>
            </a:r>
          </a:p>
          <a:p>
            <a:pPr>
              <a:lnSpc>
                <a:spcPct val="100000"/>
              </a:lnSpc>
              <a:defRPr/>
            </a:pPr>
            <a:r>
              <a:rPr lang="en-US" sz="1800" dirty="0"/>
              <a:t>Who is your team?  Internally and externally? </a:t>
            </a:r>
          </a:p>
          <a:p>
            <a:pPr>
              <a:lnSpc>
                <a:spcPct val="100000"/>
              </a:lnSpc>
              <a:defRPr/>
            </a:pPr>
            <a:r>
              <a:rPr lang="en-US" sz="1800" dirty="0"/>
              <a:t>How will you communicate?  What if systems fail?  </a:t>
            </a:r>
          </a:p>
          <a:p>
            <a:pPr>
              <a:lnSpc>
                <a:spcPct val="100000"/>
              </a:lnSpc>
              <a:defRPr/>
            </a:pPr>
            <a:r>
              <a:rPr lang="en-US" sz="1800" dirty="0"/>
              <a:t>What are your unmet needs, for supplies, medications, staff, etc.? </a:t>
            </a:r>
          </a:p>
          <a:p>
            <a:pPr>
              <a:lnSpc>
                <a:spcPct val="100000"/>
              </a:lnSpc>
              <a:defRPr/>
            </a:pPr>
            <a:r>
              <a:rPr lang="en-US" sz="1800" dirty="0"/>
              <a:t>What are needs of employees and their families, families, members? How do we protect them? </a:t>
            </a:r>
          </a:p>
          <a:p>
            <a:pPr>
              <a:lnSpc>
                <a:spcPct val="100000"/>
              </a:lnSpc>
              <a:defRPr/>
            </a:pPr>
            <a:r>
              <a:rPr lang="en-US" sz="1800" dirty="0"/>
              <a:t>What are needs for protecting the organization? </a:t>
            </a:r>
          </a:p>
          <a:p>
            <a:pPr>
              <a:lnSpc>
                <a:spcPct val="100000"/>
              </a:lnSpc>
              <a:defRPr/>
            </a:pPr>
            <a:r>
              <a:rPr lang="en-US" sz="1800" dirty="0"/>
              <a:t>Who do we contact and inform, internally and externally?</a:t>
            </a:r>
          </a:p>
          <a:p>
            <a:pPr>
              <a:lnSpc>
                <a:spcPct val="100000"/>
              </a:lnSpc>
              <a:defRPr/>
            </a:pPr>
            <a:r>
              <a:rPr lang="en-US" sz="1800" dirty="0"/>
              <a:t>What can we do now to recover more quickly later?</a:t>
            </a:r>
          </a:p>
          <a:p>
            <a:pPr>
              <a:lnSpc>
                <a:spcPct val="100000"/>
              </a:lnSpc>
              <a:defRPr/>
            </a:pPr>
            <a:r>
              <a:rPr lang="en-US" sz="1800" dirty="0"/>
              <a:t>Describe your overall planning effort.  </a:t>
            </a:r>
          </a:p>
        </p:txBody>
      </p:sp>
    </p:spTree>
    <p:extLst>
      <p:ext uri="{BB962C8B-B14F-4D97-AF65-F5344CB8AC3E}">
        <p14:creationId xmlns:p14="http://schemas.microsoft.com/office/powerpoint/2010/main" val="262587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4B90ED-79CD-6980-68F2-87FCE1538B21}"/>
              </a:ext>
            </a:extLst>
          </p:cNvPr>
          <p:cNvPicPr>
            <a:picLocks noChangeAspect="1"/>
          </p:cNvPicPr>
          <p:nvPr/>
        </p:nvPicPr>
        <p:blipFill>
          <a:blip r:embed="rId3">
            <a:duotone>
              <a:schemeClr val="accent3">
                <a:shade val="45000"/>
                <a:satMod val="135000"/>
              </a:schemeClr>
              <a:prstClr val="white"/>
            </a:duotone>
          </a:blip>
          <a:stretch>
            <a:fillRect/>
          </a:stretch>
        </p:blipFill>
        <p:spPr>
          <a:xfrm>
            <a:off x="6481076" y="1825625"/>
            <a:ext cx="5616805" cy="3732835"/>
          </a:xfrm>
          <a:prstGeom prst="rect">
            <a:avLst/>
          </a:prstGeom>
        </p:spPr>
      </p:pic>
      <p:sp>
        <p:nvSpPr>
          <p:cNvPr id="11267" name="Title 1">
            <a:extLst>
              <a:ext uri="{FF2B5EF4-FFF2-40B4-BE49-F238E27FC236}">
                <a16:creationId xmlns:a16="http://schemas.microsoft.com/office/drawing/2014/main" id="{E273B6CF-4044-29A3-B87F-77A2F7236AB1}"/>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Module 2- Respond</a:t>
            </a:r>
          </a:p>
        </p:txBody>
      </p:sp>
      <p:sp>
        <p:nvSpPr>
          <p:cNvPr id="11268" name="Content Placeholder 2">
            <a:extLst>
              <a:ext uri="{FF2B5EF4-FFF2-40B4-BE49-F238E27FC236}">
                <a16:creationId xmlns:a16="http://schemas.microsoft.com/office/drawing/2014/main" id="{3BD9FE95-6629-088C-E575-7080B9F085DC}"/>
              </a:ext>
            </a:extLst>
          </p:cNvPr>
          <p:cNvSpPr>
            <a:spLocks noGrp="1"/>
          </p:cNvSpPr>
          <p:nvPr>
            <p:ph idx="1"/>
          </p:nvPr>
        </p:nvSpPr>
        <p:spPr>
          <a:xfrm>
            <a:off x="838200" y="1825625"/>
            <a:ext cx="5579962" cy="4351338"/>
          </a:xfrm>
        </p:spPr>
        <p:txBody>
          <a:bodyPr>
            <a:normAutofit/>
          </a:bodyPr>
          <a:lstStyle/>
          <a:p>
            <a:pPr eaLnBrk="1" hangingPunct="1"/>
            <a:r>
              <a:rPr lang="en-US" altLang="en-US" sz="2400" dirty="0"/>
              <a:t>Mobilize and position emergency equipment </a:t>
            </a:r>
          </a:p>
          <a:p>
            <a:pPr eaLnBrk="1" hangingPunct="1"/>
            <a:r>
              <a:rPr lang="en-US" altLang="en-US" sz="2400" dirty="0"/>
              <a:t>Power outage concerns</a:t>
            </a:r>
          </a:p>
          <a:p>
            <a:pPr eaLnBrk="1" hangingPunct="1"/>
            <a:r>
              <a:rPr lang="en-US" altLang="en-US" sz="2400" dirty="0"/>
              <a:t>Provisions for food, water, shelter, medical </a:t>
            </a:r>
          </a:p>
          <a:p>
            <a:pPr eaLnBrk="1" hangingPunct="1"/>
            <a:r>
              <a:rPr lang="en-US" altLang="en-US" sz="2400" dirty="0"/>
              <a:t>Initiate organization continuity plan</a:t>
            </a:r>
          </a:p>
          <a:p>
            <a:pPr eaLnBrk="1" hangingPunct="1"/>
            <a:r>
              <a:rPr lang="en-US" altLang="en-US" sz="2400" dirty="0"/>
              <a:t>Assess and restore damaged services and systems </a:t>
            </a:r>
          </a:p>
          <a:p>
            <a:pPr eaLnBrk="1" hangingPunct="1"/>
            <a:r>
              <a:rPr lang="en-US" altLang="en-US" sz="2400" dirty="0"/>
              <a:t>Coordinate with local responders, government agencies, and other private organizations</a:t>
            </a:r>
          </a:p>
        </p:txBody>
      </p:sp>
    </p:spTree>
    <p:extLst>
      <p:ext uri="{BB962C8B-B14F-4D97-AF65-F5344CB8AC3E}">
        <p14:creationId xmlns:p14="http://schemas.microsoft.com/office/powerpoint/2010/main" val="241302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id="{FE242087-61B1-2298-3E15-8D2D84337A00}"/>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Respond - Discussion</a:t>
            </a:r>
          </a:p>
        </p:txBody>
      </p:sp>
      <p:sp>
        <p:nvSpPr>
          <p:cNvPr id="13314" name="Content Placeholder 2">
            <a:extLst>
              <a:ext uri="{FF2B5EF4-FFF2-40B4-BE49-F238E27FC236}">
                <a16:creationId xmlns:a16="http://schemas.microsoft.com/office/drawing/2014/main" id="{92A822BF-37BB-0081-4444-81813AA03D5B}"/>
              </a:ext>
            </a:extLst>
          </p:cNvPr>
          <p:cNvSpPr>
            <a:spLocks noGrp="1"/>
          </p:cNvSpPr>
          <p:nvPr>
            <p:ph idx="1"/>
          </p:nvPr>
        </p:nvSpPr>
        <p:spPr>
          <a:xfrm>
            <a:off x="838200" y="1660967"/>
            <a:ext cx="10515600" cy="4780344"/>
          </a:xfrm>
        </p:spPr>
        <p:txBody>
          <a:bodyPr>
            <a:normAutofit/>
          </a:bodyPr>
          <a:lstStyle/>
          <a:p>
            <a:pPr eaLnBrk="1" hangingPunct="1">
              <a:lnSpc>
                <a:spcPct val="120000"/>
              </a:lnSpc>
            </a:pPr>
            <a:r>
              <a:rPr lang="en-US" altLang="en-US" sz="2000" dirty="0"/>
              <a:t>What are your response priorities, and would incident objectives be revised at this point?</a:t>
            </a:r>
          </a:p>
          <a:p>
            <a:pPr eaLnBrk="1" hangingPunct="1">
              <a:lnSpc>
                <a:spcPct val="120000"/>
              </a:lnSpc>
            </a:pPr>
            <a:r>
              <a:rPr lang="en-US" altLang="en-US" sz="2000" dirty="0"/>
              <a:t>How are you gathering situational awareness at this point</a:t>
            </a:r>
            <a:r>
              <a:rPr lang="en-US" altLang="en-US" sz="2000" dirty="0" smtClean="0"/>
              <a:t>? </a:t>
            </a:r>
            <a:r>
              <a:rPr lang="en-US" altLang="en-US" sz="2000" dirty="0"/>
              <a:t>How will a common operating picture be maintained within the organizational structure? </a:t>
            </a:r>
          </a:p>
          <a:p>
            <a:pPr eaLnBrk="1" hangingPunct="1">
              <a:lnSpc>
                <a:spcPct val="120000"/>
              </a:lnSpc>
            </a:pPr>
            <a:r>
              <a:rPr lang="en-US" altLang="en-US" sz="2000" dirty="0"/>
              <a:t>What types of communications and coordination with other organizations would need to occur?  </a:t>
            </a:r>
          </a:p>
          <a:p>
            <a:pPr eaLnBrk="1" hangingPunct="1">
              <a:lnSpc>
                <a:spcPct val="120000"/>
              </a:lnSpc>
            </a:pPr>
            <a:r>
              <a:rPr lang="en-US" altLang="en-US" sz="2000" dirty="0"/>
              <a:t>What additional resources are needed? How will you work to prioritize your facility for power restoration?</a:t>
            </a:r>
          </a:p>
          <a:p>
            <a:pPr eaLnBrk="1" hangingPunct="1">
              <a:lnSpc>
                <a:spcPct val="120000"/>
              </a:lnSpc>
            </a:pPr>
            <a:r>
              <a:rPr lang="en-US" altLang="en-US" sz="2000" dirty="0"/>
              <a:t>What entities will you be coordinating with at this point and who may be reaching out to you for assistance?   </a:t>
            </a:r>
          </a:p>
          <a:p>
            <a:pPr eaLnBrk="1" hangingPunct="1">
              <a:lnSpc>
                <a:spcPct val="120000"/>
              </a:lnSpc>
            </a:pPr>
            <a:r>
              <a:rPr lang="en-US" altLang="en-US" sz="2000" dirty="0"/>
              <a:t>How are communications and emergency instructions to the staff being handled? </a:t>
            </a:r>
            <a:r>
              <a:rPr lang="en-US" altLang="en-US" sz="2000" dirty="0" smtClean="0"/>
              <a:t>What </a:t>
            </a:r>
            <a:r>
              <a:rPr lang="en-US" altLang="en-US" sz="2000" dirty="0"/>
              <a:t>steps are being taken to deal with rumors? What equipment is needed? </a:t>
            </a:r>
          </a:p>
        </p:txBody>
      </p:sp>
    </p:spTree>
    <p:extLst>
      <p:ext uri="{BB962C8B-B14F-4D97-AF65-F5344CB8AC3E}">
        <p14:creationId xmlns:p14="http://schemas.microsoft.com/office/powerpoint/2010/main" val="363417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id="{FE242087-61B1-2298-3E15-8D2D84337A00}"/>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Respond - Discussion</a:t>
            </a:r>
          </a:p>
        </p:txBody>
      </p:sp>
      <p:sp>
        <p:nvSpPr>
          <p:cNvPr id="13314" name="Content Placeholder 2">
            <a:extLst>
              <a:ext uri="{FF2B5EF4-FFF2-40B4-BE49-F238E27FC236}">
                <a16:creationId xmlns:a16="http://schemas.microsoft.com/office/drawing/2014/main" id="{92A822BF-37BB-0081-4444-81813AA03D5B}"/>
              </a:ext>
            </a:extLst>
          </p:cNvPr>
          <p:cNvSpPr>
            <a:spLocks noGrp="1"/>
          </p:cNvSpPr>
          <p:nvPr>
            <p:ph idx="1"/>
          </p:nvPr>
        </p:nvSpPr>
        <p:spPr>
          <a:xfrm>
            <a:off x="838200" y="1660967"/>
            <a:ext cx="10515600" cy="4780344"/>
          </a:xfrm>
        </p:spPr>
        <p:txBody>
          <a:bodyPr>
            <a:normAutofit/>
          </a:bodyPr>
          <a:lstStyle/>
          <a:p>
            <a:pPr eaLnBrk="1" hangingPunct="1">
              <a:lnSpc>
                <a:spcPct val="120000"/>
              </a:lnSpc>
            </a:pPr>
            <a:r>
              <a:rPr lang="en-US" altLang="en-US" sz="2000" dirty="0" smtClean="0"/>
              <a:t>What </a:t>
            </a:r>
            <a:r>
              <a:rPr lang="en-US" altLang="en-US" sz="2000" dirty="0"/>
              <a:t>infrastructure systems are most at risk and which will be the most critical to restore? How is this decision made? Who’s in charge?</a:t>
            </a:r>
          </a:p>
          <a:p>
            <a:pPr eaLnBrk="1" hangingPunct="1">
              <a:lnSpc>
                <a:spcPct val="120000"/>
              </a:lnSpc>
            </a:pPr>
            <a:r>
              <a:rPr lang="en-US" altLang="en-US" sz="2000" dirty="0"/>
              <a:t>What areas of your response plan identify issues related to personal (staff) protection and supporting facility operations during hazardous conditions? What role do policy- and decision-makers play in enforcing these guidelines?</a:t>
            </a:r>
          </a:p>
          <a:p>
            <a:pPr eaLnBrk="1" hangingPunct="1">
              <a:lnSpc>
                <a:spcPct val="120000"/>
              </a:lnSpc>
            </a:pPr>
            <a:r>
              <a:rPr lang="en-US" altLang="en-US" sz="2000" dirty="0"/>
              <a:t>What’s your plan (now and immediately following)? </a:t>
            </a:r>
          </a:p>
          <a:p>
            <a:pPr eaLnBrk="1" hangingPunct="1">
              <a:lnSpc>
                <a:spcPct val="120000"/>
              </a:lnSpc>
            </a:pPr>
            <a:r>
              <a:rPr lang="en-US" altLang="en-US" sz="2000" dirty="0"/>
              <a:t>How do we distribute the team that is there to effectively meet the daily need? Supplies/ Equipment? </a:t>
            </a:r>
          </a:p>
          <a:p>
            <a:pPr eaLnBrk="1" hangingPunct="1">
              <a:lnSpc>
                <a:spcPct val="120000"/>
              </a:lnSpc>
            </a:pPr>
            <a:r>
              <a:rPr lang="en-US" altLang="en-US" sz="2000" dirty="0"/>
              <a:t>Who can help restore damaged services/systems?</a:t>
            </a:r>
          </a:p>
          <a:p>
            <a:pPr eaLnBrk="1" hangingPunct="1">
              <a:lnSpc>
                <a:spcPct val="120000"/>
              </a:lnSpc>
              <a:spcBef>
                <a:spcPts val="1200"/>
              </a:spcBef>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1568798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F0C03E6-8197-854B-8E63-4AF46B006D02}"/>
              </a:ext>
            </a:extLst>
          </p:cNvPr>
          <p:cNvSpPr>
            <a:spLocks noGrp="1"/>
          </p:cNvSpPr>
          <p:nvPr>
            <p:ph type="title"/>
          </p:nvPr>
        </p:nvSpPr>
        <p:spPr/>
        <p:txBody>
          <a:bodyPr/>
          <a:lstStyle/>
          <a:p>
            <a:pPr eaLnBrk="1" hangingPunct="1"/>
            <a:r>
              <a:rPr lang="en-US" altLang="en-US"/>
              <a:t>Build an Organizational Structure</a:t>
            </a:r>
          </a:p>
        </p:txBody>
      </p:sp>
      <p:graphicFrame>
        <p:nvGraphicFramePr>
          <p:cNvPr id="4" name="Diagram 3">
            <a:extLst>
              <a:ext uri="{FF2B5EF4-FFF2-40B4-BE49-F238E27FC236}">
                <a16:creationId xmlns:a16="http://schemas.microsoft.com/office/drawing/2014/main" id="{37245AD2-F617-F4D2-D1CC-04533F017991}"/>
              </a:ext>
            </a:extLst>
          </p:cNvPr>
          <p:cNvGraphicFramePr/>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060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63C9A2A-0306-692A-9A40-AEE2F4827C08}"/>
              </a:ext>
            </a:extLst>
          </p:cNvPr>
          <p:cNvSpPr>
            <a:spLocks noGrp="1"/>
          </p:cNvSpPr>
          <p:nvPr>
            <p:ph type="title"/>
          </p:nvPr>
        </p:nvSpPr>
        <p:spPr/>
        <p:txBody>
          <a:bodyPr>
            <a:normAutofit/>
          </a:bodyPr>
          <a:lstStyle/>
          <a:p>
            <a:pPr eaLnBrk="1" hangingPunct="1"/>
            <a:r>
              <a:rPr lang="en-US" altLang="en-US"/>
              <a:t>What is the response strategy? </a:t>
            </a:r>
          </a:p>
        </p:txBody>
      </p:sp>
      <p:pic>
        <p:nvPicPr>
          <p:cNvPr id="16387" name="Picture 2">
            <a:extLst>
              <a:ext uri="{FF2B5EF4-FFF2-40B4-BE49-F238E27FC236}">
                <a16:creationId xmlns:a16="http://schemas.microsoft.com/office/drawing/2014/main" id="{282D4804-C8D8-05E0-9C30-24C73463B7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9690" y="1535418"/>
            <a:ext cx="8792620" cy="498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52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C31B293-C2B8-C3EE-EBEE-852CC5485A27}"/>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Module 3- Recovery (and Mitigation)</a:t>
            </a:r>
          </a:p>
        </p:txBody>
      </p:sp>
      <p:sp>
        <p:nvSpPr>
          <p:cNvPr id="17411" name="Content Placeholder 2">
            <a:extLst>
              <a:ext uri="{FF2B5EF4-FFF2-40B4-BE49-F238E27FC236}">
                <a16:creationId xmlns:a16="http://schemas.microsoft.com/office/drawing/2014/main" id="{BADCCDE0-E0EC-B640-4F31-ABF3AEFF9334}"/>
              </a:ext>
            </a:extLst>
          </p:cNvPr>
          <p:cNvSpPr>
            <a:spLocks noGrp="1"/>
          </p:cNvSpPr>
          <p:nvPr>
            <p:ph idx="1"/>
          </p:nvPr>
        </p:nvSpPr>
        <p:spPr>
          <a:xfrm>
            <a:off x="838200" y="1825624"/>
            <a:ext cx="6141334" cy="4544695"/>
          </a:xfrm>
        </p:spPr>
        <p:txBody>
          <a:bodyPr>
            <a:normAutofit fontScale="85000" lnSpcReduction="20000"/>
          </a:bodyPr>
          <a:lstStyle/>
          <a:p>
            <a:pPr eaLnBrk="1" hangingPunct="1">
              <a:lnSpc>
                <a:spcPct val="110000"/>
              </a:lnSpc>
            </a:pPr>
            <a:r>
              <a:rPr lang="en-US" altLang="en-US" dirty="0"/>
              <a:t>The organization could be heavily impacted, directly, or indirectly such as if the supply chain is disrupted or our employees are displaced from their </a:t>
            </a:r>
            <a:r>
              <a:rPr lang="en-US" altLang="en-US" dirty="0" smtClean="0"/>
              <a:t>homes.</a:t>
            </a:r>
            <a:endParaRPr lang="en-US" altLang="en-US" dirty="0"/>
          </a:p>
          <a:p>
            <a:pPr eaLnBrk="1" hangingPunct="1">
              <a:lnSpc>
                <a:spcPct val="110000"/>
              </a:lnSpc>
            </a:pPr>
            <a:r>
              <a:rPr lang="en-US" altLang="en-US" dirty="0"/>
              <a:t>Water, </a:t>
            </a:r>
            <a:r>
              <a:rPr lang="en-US" altLang="en-US" dirty="0" smtClean="0"/>
              <a:t>fuel, and </a:t>
            </a:r>
            <a:r>
              <a:rPr lang="en-US" altLang="en-US" dirty="0"/>
              <a:t>electricity may not be </a:t>
            </a:r>
            <a:r>
              <a:rPr lang="en-US" altLang="en-US" dirty="0" smtClean="0"/>
              <a:t>available.</a:t>
            </a:r>
            <a:endParaRPr lang="en-US" altLang="en-US" dirty="0">
              <a:ea typeface="Calibri"/>
              <a:cs typeface="Calibri"/>
            </a:endParaRPr>
          </a:p>
          <a:p>
            <a:pPr eaLnBrk="1" hangingPunct="1">
              <a:lnSpc>
                <a:spcPct val="110000"/>
              </a:lnSpc>
            </a:pPr>
            <a:r>
              <a:rPr lang="en-US" altLang="en-US" dirty="0"/>
              <a:t>Employees could have damaged homes, or remain home tending to family and to children out of </a:t>
            </a:r>
            <a:r>
              <a:rPr lang="en-US" altLang="en-US" dirty="0" smtClean="0"/>
              <a:t>school.</a:t>
            </a:r>
            <a:endParaRPr lang="en-US" altLang="en-US" dirty="0">
              <a:ea typeface="Calibri"/>
              <a:cs typeface="Calibri"/>
            </a:endParaRPr>
          </a:p>
          <a:p>
            <a:pPr eaLnBrk="1" hangingPunct="1">
              <a:lnSpc>
                <a:spcPct val="110000"/>
              </a:lnSpc>
            </a:pPr>
            <a:r>
              <a:rPr lang="en-US" altLang="en-US" dirty="0"/>
              <a:t>Physical and mental health of employees could be a concern.</a:t>
            </a:r>
            <a:endParaRPr lang="en-US" altLang="en-US" dirty="0">
              <a:ea typeface="Calibri"/>
              <a:cs typeface="Calibri"/>
            </a:endParaRPr>
          </a:p>
        </p:txBody>
      </p:sp>
      <p:pic>
        <p:nvPicPr>
          <p:cNvPr id="17412" name="Picture 1">
            <a:extLst>
              <a:ext uri="{FF2B5EF4-FFF2-40B4-BE49-F238E27FC236}">
                <a16:creationId xmlns:a16="http://schemas.microsoft.com/office/drawing/2014/main" id="{FA9ECF5C-9BAE-BC23-A183-A42723F236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7725" y="2082800"/>
            <a:ext cx="4865688"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616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BCE7D24-69CB-7506-4B3F-227B6C82D466}"/>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Recovery- Discussion</a:t>
            </a:r>
          </a:p>
        </p:txBody>
      </p:sp>
      <p:sp>
        <p:nvSpPr>
          <p:cNvPr id="19459" name="Content Placeholder 2">
            <a:extLst>
              <a:ext uri="{FF2B5EF4-FFF2-40B4-BE49-F238E27FC236}">
                <a16:creationId xmlns:a16="http://schemas.microsoft.com/office/drawing/2014/main" id="{2AE87EBD-B4C0-3893-B585-DA13795DD7AA}"/>
              </a:ext>
            </a:extLst>
          </p:cNvPr>
          <p:cNvSpPr>
            <a:spLocks noGrp="1"/>
          </p:cNvSpPr>
          <p:nvPr>
            <p:ph idx="1"/>
          </p:nvPr>
        </p:nvSpPr>
        <p:spPr>
          <a:xfrm>
            <a:off x="838200" y="1579944"/>
            <a:ext cx="10515600" cy="4844005"/>
          </a:xfrm>
        </p:spPr>
        <p:txBody>
          <a:bodyPr>
            <a:normAutofit fontScale="77500" lnSpcReduction="20000"/>
          </a:bodyPr>
          <a:lstStyle/>
          <a:p>
            <a:pPr eaLnBrk="1" hangingPunct="1">
              <a:lnSpc>
                <a:spcPct val="120000"/>
              </a:lnSpc>
            </a:pPr>
            <a:r>
              <a:rPr lang="en-US" altLang="en-US" sz="2400" dirty="0"/>
              <a:t>When should the response transform into recovery operations? What issues will result from the transformation from response to recovery operations? </a:t>
            </a:r>
          </a:p>
          <a:p>
            <a:pPr eaLnBrk="1" hangingPunct="1">
              <a:lnSpc>
                <a:spcPct val="120000"/>
              </a:lnSpc>
            </a:pPr>
            <a:r>
              <a:rPr lang="en-US" altLang="en-US" sz="2400" dirty="0"/>
              <a:t>How will your organizational structure change during the recovery phase?</a:t>
            </a:r>
            <a:endParaRPr lang="en-US" altLang="en-US" sz="2400" dirty="0">
              <a:ea typeface="Calibri"/>
              <a:cs typeface="Calibri"/>
            </a:endParaRPr>
          </a:p>
          <a:p>
            <a:pPr eaLnBrk="1" hangingPunct="1">
              <a:lnSpc>
                <a:spcPct val="120000"/>
              </a:lnSpc>
            </a:pPr>
            <a:r>
              <a:rPr lang="en-US" altLang="en-US" sz="2400" dirty="0"/>
              <a:t>How are you helping to identify unmet needs of your employees affected by the storm? What behavioral health programs should be implemented for your employees?</a:t>
            </a:r>
            <a:endParaRPr lang="en-US" altLang="en-US" sz="2400" dirty="0">
              <a:ea typeface="Calibri"/>
              <a:cs typeface="Calibri"/>
            </a:endParaRPr>
          </a:p>
          <a:p>
            <a:pPr eaLnBrk="1" hangingPunct="1">
              <a:lnSpc>
                <a:spcPct val="120000"/>
              </a:lnSpc>
            </a:pPr>
            <a:r>
              <a:rPr lang="en-US" altLang="en-US" sz="2400" dirty="0"/>
              <a:t>What has the community learned about being better prepared?</a:t>
            </a:r>
            <a:endParaRPr lang="en-US" altLang="en-US" sz="2400" dirty="0">
              <a:ea typeface="Calibri"/>
              <a:cs typeface="Calibri"/>
            </a:endParaRPr>
          </a:p>
          <a:p>
            <a:pPr eaLnBrk="1" hangingPunct="1">
              <a:lnSpc>
                <a:spcPct val="120000"/>
              </a:lnSpc>
            </a:pPr>
            <a:r>
              <a:rPr lang="en-US" altLang="en-US" sz="2400" dirty="0"/>
              <a:t>What changes need to be made in plans and procedures to mitigate this situation?</a:t>
            </a:r>
            <a:endParaRPr lang="en-US" altLang="en-US" sz="2400" dirty="0">
              <a:ea typeface="Calibri"/>
              <a:cs typeface="Calibri"/>
            </a:endParaRPr>
          </a:p>
          <a:p>
            <a:pPr eaLnBrk="1" hangingPunct="1">
              <a:lnSpc>
                <a:spcPct val="120000"/>
              </a:lnSpc>
            </a:pPr>
            <a:r>
              <a:rPr lang="en-US" altLang="en-US" sz="2400" dirty="0"/>
              <a:t>How will demobilization be established/implemented?</a:t>
            </a:r>
            <a:endParaRPr lang="en-US" altLang="en-US" sz="2400" dirty="0">
              <a:ea typeface="Calibri"/>
              <a:cs typeface="Calibri"/>
            </a:endParaRPr>
          </a:p>
          <a:p>
            <a:pPr eaLnBrk="1" hangingPunct="1">
              <a:lnSpc>
                <a:spcPct val="120000"/>
              </a:lnSpc>
            </a:pPr>
            <a:r>
              <a:rPr lang="en-US" altLang="en-US" sz="2400" dirty="0"/>
              <a:t>How could this affect your operations?</a:t>
            </a:r>
            <a:endParaRPr lang="en-US" altLang="en-US" sz="2400" dirty="0">
              <a:ea typeface="Calibri"/>
              <a:cs typeface="Calibri"/>
            </a:endParaRPr>
          </a:p>
          <a:p>
            <a:pPr eaLnBrk="1" hangingPunct="1">
              <a:lnSpc>
                <a:spcPct val="120000"/>
              </a:lnSpc>
            </a:pPr>
            <a:r>
              <a:rPr lang="en-US" altLang="en-US" sz="2400" dirty="0"/>
              <a:t>How do you ensure continuity of operations (COOP)?</a:t>
            </a:r>
            <a:endParaRPr lang="en-US" altLang="en-US" sz="2400" dirty="0">
              <a:ea typeface="Calibri"/>
              <a:cs typeface="Calibri"/>
            </a:endParaRPr>
          </a:p>
          <a:p>
            <a:pPr eaLnBrk="1" hangingPunct="1">
              <a:lnSpc>
                <a:spcPct val="120000"/>
              </a:lnSpc>
            </a:pPr>
            <a:r>
              <a:rPr lang="en-US" altLang="en-US" sz="2400" dirty="0"/>
              <a:t>Can you operate without municipal services or utilities? </a:t>
            </a:r>
            <a:endParaRPr lang="en-US" altLang="en-US" sz="2400" dirty="0">
              <a:ea typeface="Calibri"/>
              <a:cs typeface="Calibri"/>
            </a:endParaRPr>
          </a:p>
          <a:p>
            <a:pPr eaLnBrk="1" hangingPunct="1">
              <a:lnSpc>
                <a:spcPct val="120000"/>
              </a:lnSpc>
            </a:pPr>
            <a:r>
              <a:rPr lang="en-US" altLang="en-US" sz="2400" dirty="0"/>
              <a:t>What is the long-term sustainability of generators and other back-up utilities? </a:t>
            </a:r>
            <a:endParaRPr lang="en-US" altLang="en-US" sz="2400" dirty="0">
              <a:ea typeface="Calibri"/>
              <a:cs typeface="Calibri"/>
            </a:endParaRPr>
          </a:p>
        </p:txBody>
      </p:sp>
    </p:spTree>
    <p:extLst>
      <p:ext uri="{BB962C8B-B14F-4D97-AF65-F5344CB8AC3E}">
        <p14:creationId xmlns:p14="http://schemas.microsoft.com/office/powerpoint/2010/main" val="349397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75645A9-88B7-69CC-339F-1A2D8673149D}"/>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Mitigation- Discussion</a:t>
            </a:r>
          </a:p>
        </p:txBody>
      </p:sp>
      <p:sp>
        <p:nvSpPr>
          <p:cNvPr id="21507" name="Content Placeholder 2">
            <a:extLst>
              <a:ext uri="{FF2B5EF4-FFF2-40B4-BE49-F238E27FC236}">
                <a16:creationId xmlns:a16="http://schemas.microsoft.com/office/drawing/2014/main" id="{EC7378E5-38E5-B27A-9F5F-5F1FD55267EE}"/>
              </a:ext>
            </a:extLst>
          </p:cNvPr>
          <p:cNvSpPr>
            <a:spLocks noGrp="1"/>
          </p:cNvSpPr>
          <p:nvPr>
            <p:ph idx="1"/>
          </p:nvPr>
        </p:nvSpPr>
        <p:spPr>
          <a:xfrm>
            <a:off x="838200" y="1825625"/>
            <a:ext cx="6100823" cy="4351338"/>
          </a:xfrm>
        </p:spPr>
        <p:txBody>
          <a:bodyPr/>
          <a:lstStyle/>
          <a:p>
            <a:pPr eaLnBrk="1" hangingPunct="1">
              <a:lnSpc>
                <a:spcPct val="100000"/>
              </a:lnSpc>
            </a:pPr>
            <a:r>
              <a:rPr lang="en-US" altLang="en-US" sz="2400" dirty="0"/>
              <a:t>What hazards have been identified in the organization that pose a risk to sustainable operations? </a:t>
            </a:r>
          </a:p>
          <a:p>
            <a:pPr eaLnBrk="1" hangingPunct="1">
              <a:lnSpc>
                <a:spcPct val="100000"/>
              </a:lnSpc>
            </a:pPr>
            <a:r>
              <a:rPr lang="en-US" altLang="en-US" sz="2400" dirty="0"/>
              <a:t>What steps can we take to mitigate risks? </a:t>
            </a:r>
          </a:p>
          <a:p>
            <a:pPr eaLnBrk="1" hangingPunct="1">
              <a:lnSpc>
                <a:spcPct val="100000"/>
              </a:lnSpc>
            </a:pPr>
            <a:r>
              <a:rPr lang="en-US" altLang="en-US" sz="2400" dirty="0"/>
              <a:t>What steps is the community taking to mitigate community-wide risks? </a:t>
            </a:r>
          </a:p>
          <a:p>
            <a:pPr eaLnBrk="1" hangingPunct="1">
              <a:lnSpc>
                <a:spcPct val="100000"/>
              </a:lnSpc>
            </a:pPr>
            <a:r>
              <a:rPr lang="en-US" altLang="en-US" sz="2400" dirty="0"/>
              <a:t>How can your organization work with local officials? </a:t>
            </a:r>
          </a:p>
        </p:txBody>
      </p:sp>
      <p:pic>
        <p:nvPicPr>
          <p:cNvPr id="21508" name="Picture 1">
            <a:extLst>
              <a:ext uri="{FF2B5EF4-FFF2-40B4-BE49-F238E27FC236}">
                <a16:creationId xmlns:a16="http://schemas.microsoft.com/office/drawing/2014/main" id="{E46B4B4B-BEBC-A32C-8771-5D9CCD4B97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7553" y="1825625"/>
            <a:ext cx="495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289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462993-B025-4AA6-20C2-971D6D1F03A4}"/>
              </a:ext>
            </a:extLst>
          </p:cNvPr>
          <p:cNvPicPr>
            <a:picLocks noChangeAspect="1"/>
          </p:cNvPicPr>
          <p:nvPr/>
        </p:nvPicPr>
        <p:blipFill>
          <a:blip r:embed="rId3">
            <a:duotone>
              <a:schemeClr val="bg2">
                <a:shade val="45000"/>
                <a:satMod val="135000"/>
              </a:schemeClr>
              <a:prstClr val="white"/>
            </a:duotone>
          </a:blip>
          <a:stretch>
            <a:fillRect/>
          </a:stretch>
        </p:blipFill>
        <p:spPr>
          <a:xfrm>
            <a:off x="6569711" y="1825625"/>
            <a:ext cx="5266585" cy="3660775"/>
          </a:xfrm>
          <a:prstGeom prst="rect">
            <a:avLst/>
          </a:prstGeom>
        </p:spPr>
      </p:pic>
      <p:sp>
        <p:nvSpPr>
          <p:cNvPr id="23556" name="Rectangle 2">
            <a:extLst>
              <a:ext uri="{FF2B5EF4-FFF2-40B4-BE49-F238E27FC236}">
                <a16:creationId xmlns:a16="http://schemas.microsoft.com/office/drawing/2014/main" id="{9383C80A-F4D6-E44F-BC2B-0B351EB83BA9}"/>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Hot Wash</a:t>
            </a:r>
          </a:p>
        </p:txBody>
      </p:sp>
      <p:sp>
        <p:nvSpPr>
          <p:cNvPr id="23555" name="Rectangle 3">
            <a:extLst>
              <a:ext uri="{FF2B5EF4-FFF2-40B4-BE49-F238E27FC236}">
                <a16:creationId xmlns:a16="http://schemas.microsoft.com/office/drawing/2014/main" id="{4DBF968D-6961-D9AC-9EDE-5B84E25CA781}"/>
              </a:ext>
            </a:extLst>
          </p:cNvPr>
          <p:cNvSpPr>
            <a:spLocks noGrp="1" noChangeArrowheads="1"/>
          </p:cNvSpPr>
          <p:nvPr>
            <p:ph idx="1"/>
          </p:nvPr>
        </p:nvSpPr>
        <p:spPr>
          <a:xfrm>
            <a:off x="838200" y="1825625"/>
            <a:ext cx="5811456" cy="4351338"/>
          </a:xfrm>
        </p:spPr>
        <p:txBody>
          <a:bodyPr/>
          <a:lstStyle/>
          <a:p>
            <a:pPr eaLnBrk="1" hangingPunct="1"/>
            <a:r>
              <a:rPr lang="en-US" altLang="en-US" sz="2400" dirty="0">
                <a:ea typeface="ＭＳ Ｐゴシック" panose="020B0600070205080204" pitchFamily="34" charset="-128"/>
              </a:rPr>
              <a:t>What have you learned during this exercise?</a:t>
            </a:r>
          </a:p>
          <a:p>
            <a:pPr eaLnBrk="1" hangingPunct="1"/>
            <a:r>
              <a:rPr lang="en-US" altLang="en-US" sz="2400" dirty="0">
                <a:ea typeface="ＭＳ Ｐゴシック" panose="020B0600070205080204" pitchFamily="34" charset="-128"/>
              </a:rPr>
              <a:t>Name three organizational strengths.</a:t>
            </a:r>
          </a:p>
          <a:p>
            <a:pPr eaLnBrk="1" hangingPunct="1"/>
            <a:r>
              <a:rPr lang="en-US" altLang="en-US" sz="2400" dirty="0">
                <a:ea typeface="ＭＳ Ｐゴシック" panose="020B0600070205080204" pitchFamily="34" charset="-128"/>
              </a:rPr>
              <a:t>Name three organizational weaknesses/gaps.</a:t>
            </a:r>
          </a:p>
          <a:p>
            <a:pPr eaLnBrk="1" hangingPunct="1"/>
            <a:r>
              <a:rPr lang="en-US" altLang="en-US" sz="2400" dirty="0">
                <a:ea typeface="ＭＳ Ｐゴシック" panose="020B0600070205080204" pitchFamily="34" charset="-128"/>
              </a:rPr>
              <a:t>What should the next steps in planning and preparing?</a:t>
            </a:r>
          </a:p>
          <a:p>
            <a:pPr eaLnBrk="1" hangingPunct="1"/>
            <a:r>
              <a:rPr lang="en-US" altLang="en-US" sz="2400" dirty="0">
                <a:ea typeface="ＭＳ Ｐゴシック" panose="020B0600070205080204" pitchFamily="34" charset="-128"/>
              </a:rPr>
              <a:t>List and prioritize three short-term and three long-term actions for follow-up.</a:t>
            </a:r>
          </a:p>
          <a:p>
            <a:pPr eaLnBrk="1" hangingPunct="1"/>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3400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A6E79E08-FF9C-B8C1-BDB9-C89727649F26}"/>
              </a:ext>
            </a:extLst>
          </p:cNvPr>
          <p:cNvSpPr txBox="1">
            <a:spLocks noGrp="1" noChangeArrowheads="1"/>
          </p:cNvSpPr>
          <p:nvPr/>
        </p:nvSpPr>
        <p:spPr bwMode="auto">
          <a:xfrm>
            <a:off x="11636375" y="6391275"/>
            <a:ext cx="358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DAA98EA5-9603-49A4-8E12-574343A6DD43}" type="slidenum">
              <a:rPr lang="en-US" altLang="en-US" sz="1200">
                <a:latin typeface="Arial" panose="020B0604020202020204" pitchFamily="34" charset="0"/>
                <a:ea typeface="ＭＳ Ｐゴシック" panose="020B0600070205080204" pitchFamily="34" charset="-128"/>
                <a:cs typeface="Arial" panose="020B0604020202020204" pitchFamily="34" charset="0"/>
              </a:rPr>
              <a:pPr eaLnBrk="1" hangingPunct="1">
                <a:lnSpc>
                  <a:spcPct val="100000"/>
                </a:lnSpc>
                <a:spcBef>
                  <a:spcPct val="0"/>
                </a:spcBef>
                <a:buFontTx/>
                <a:buNone/>
              </a:pPr>
              <a:t>2</a:t>
            </a:fld>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101" name="Footer Placeholder 3">
            <a:extLst>
              <a:ext uri="{FF2B5EF4-FFF2-40B4-BE49-F238E27FC236}">
                <a16:creationId xmlns:a16="http://schemas.microsoft.com/office/drawing/2014/main" id="{7C5033E6-3293-9A6E-7CFC-E76B834078FB}"/>
              </a:ext>
            </a:extLst>
          </p:cNvPr>
          <p:cNvSpPr txBox="1">
            <a:spLocks noGrp="1"/>
          </p:cNvSpPr>
          <p:nvPr/>
        </p:nvSpPr>
        <p:spPr bwMode="auto">
          <a:xfrm>
            <a:off x="10563469" y="856641"/>
            <a:ext cx="1486389" cy="35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smtClean="0">
                <a:solidFill>
                  <a:schemeClr val="accent1"/>
                </a:solidFill>
                <a:latin typeface="+mn-lt"/>
              </a:rPr>
              <a:t>EXERCISE</a:t>
            </a:r>
            <a:endParaRPr lang="en-US" altLang="en-US" sz="1800" b="1" dirty="0">
              <a:solidFill>
                <a:schemeClr val="accent1"/>
              </a:solidFill>
              <a:latin typeface="+mn-lt"/>
            </a:endParaRPr>
          </a:p>
        </p:txBody>
      </p:sp>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838200" y="1701191"/>
            <a:ext cx="10515600" cy="3783867"/>
          </a:xfrm>
        </p:spPr>
        <p:txBody>
          <a:bodyPr/>
          <a:lstStyle/>
          <a:p>
            <a:pPr>
              <a:lnSpc>
                <a:spcPct val="120000"/>
              </a:lnSpc>
              <a:spcBef>
                <a:spcPct val="20000"/>
              </a:spcBef>
            </a:pPr>
            <a:r>
              <a:rPr lang="en-US" altLang="en-US" sz="2400" dirty="0">
                <a:ea typeface="ＭＳ Ｐゴシック" panose="020B0600070205080204" pitchFamily="34" charset="-128"/>
              </a:rPr>
              <a:t>Introductions</a:t>
            </a:r>
          </a:p>
          <a:p>
            <a:pPr>
              <a:lnSpc>
                <a:spcPct val="120000"/>
              </a:lnSpc>
              <a:spcBef>
                <a:spcPct val="20000"/>
              </a:spcBef>
            </a:pPr>
            <a:r>
              <a:rPr lang="en-US" altLang="en-US" sz="2400" dirty="0">
                <a:ea typeface="ＭＳ Ｐゴシック" panose="020B0600070205080204" pitchFamily="34" charset="-128"/>
              </a:rPr>
              <a:t>Modules</a:t>
            </a:r>
          </a:p>
          <a:p>
            <a:pPr lvl="1">
              <a:lnSpc>
                <a:spcPct val="120000"/>
              </a:lnSpc>
              <a:spcBef>
                <a:spcPct val="20000"/>
              </a:spcBef>
            </a:pPr>
            <a:r>
              <a:rPr lang="en-US" altLang="en-US" sz="2000" dirty="0" smtClean="0">
                <a:ea typeface="ＭＳ Ｐゴシック" panose="020B0600070205080204" pitchFamily="34" charset="-128"/>
              </a:rPr>
              <a:t>1–Pre-event </a:t>
            </a:r>
            <a:r>
              <a:rPr lang="en-US" altLang="en-US" sz="2000" dirty="0">
                <a:ea typeface="ＭＳ Ｐゴシック" panose="020B0600070205080204" pitchFamily="34" charset="-128"/>
              </a:rPr>
              <a:t>preparedness</a:t>
            </a:r>
          </a:p>
          <a:p>
            <a:pPr lvl="1">
              <a:lnSpc>
                <a:spcPct val="120000"/>
              </a:lnSpc>
              <a:spcBef>
                <a:spcPct val="20000"/>
              </a:spcBef>
            </a:pPr>
            <a:r>
              <a:rPr lang="en-US" altLang="en-US" sz="2000" dirty="0" smtClean="0">
                <a:ea typeface="ＭＳ Ｐゴシック" panose="020B0600070205080204" pitchFamily="34" charset="-128"/>
              </a:rPr>
              <a:t>2–Response</a:t>
            </a:r>
            <a:endParaRPr lang="en-US" altLang="en-US" sz="2000" dirty="0">
              <a:ea typeface="ＭＳ Ｐゴシック" panose="020B0600070205080204" pitchFamily="34" charset="-128"/>
            </a:endParaRPr>
          </a:p>
          <a:p>
            <a:pPr lvl="1">
              <a:lnSpc>
                <a:spcPct val="120000"/>
              </a:lnSpc>
              <a:spcBef>
                <a:spcPct val="20000"/>
              </a:spcBef>
            </a:pPr>
            <a:r>
              <a:rPr lang="en-US" altLang="en-US" sz="2000" dirty="0" smtClean="0">
                <a:ea typeface="ＭＳ Ｐゴシック" panose="020B0600070205080204" pitchFamily="34" charset="-128"/>
              </a:rPr>
              <a:t>3–Recovery </a:t>
            </a:r>
            <a:r>
              <a:rPr lang="en-US" altLang="en-US" sz="2000" dirty="0">
                <a:ea typeface="ＭＳ Ｐゴシック" panose="020B0600070205080204" pitchFamily="34" charset="-128"/>
              </a:rPr>
              <a:t>/ Mitigation</a:t>
            </a:r>
          </a:p>
          <a:p>
            <a:pPr>
              <a:lnSpc>
                <a:spcPct val="120000"/>
              </a:lnSpc>
              <a:spcBef>
                <a:spcPct val="20000"/>
              </a:spcBef>
            </a:pPr>
            <a:r>
              <a:rPr lang="en-US" altLang="en-US" sz="2400" dirty="0" smtClean="0">
                <a:ea typeface="ＭＳ Ｐゴシック" panose="020B0600070205080204" pitchFamily="34" charset="-128"/>
              </a:rPr>
              <a:t>Hotwash</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423307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11E6316-CA37-2387-2228-9A2463E3B64F}"/>
              </a:ext>
            </a:extLst>
          </p:cNvPr>
          <p:cNvSpPr>
            <a:spLocks noGrp="1" noChangeArrowheads="1"/>
          </p:cNvSpPr>
          <p:nvPr>
            <p:ph type="title"/>
          </p:nvPr>
        </p:nvSpPr>
        <p:spPr/>
        <p:txBody>
          <a:bodyPr>
            <a:normAutofit/>
          </a:bodyPr>
          <a:lstStyle/>
          <a:p>
            <a:pPr eaLnBrk="1" hangingPunct="1"/>
            <a:r>
              <a:rPr lang="en-US" altLang="en-US" dirty="0" smtClean="0">
                <a:ea typeface="ＭＳ Ｐゴシック" panose="020B0600070205080204" pitchFamily="34" charset="-128"/>
              </a:rPr>
              <a:t>Exercise Rules</a:t>
            </a:r>
            <a:endParaRPr lang="en-US" altLang="en-US" dirty="0">
              <a:ea typeface="ＭＳ Ｐゴシック" panose="020B0600070205080204" pitchFamily="34" charset="-128"/>
            </a:endParaRPr>
          </a:p>
        </p:txBody>
      </p:sp>
      <p:sp>
        <p:nvSpPr>
          <p:cNvPr id="5" name="Rectangle 3">
            <a:extLst>
              <a:ext uri="{FF2B5EF4-FFF2-40B4-BE49-F238E27FC236}">
                <a16:creationId xmlns:a16="http://schemas.microsoft.com/office/drawing/2014/main" id="{8AF2BA86-0E2B-B2E6-A408-3FA41E085D53}"/>
              </a:ext>
            </a:extLst>
          </p:cNvPr>
          <p:cNvSpPr>
            <a:spLocks noGrp="1" noChangeArrowheads="1"/>
          </p:cNvSpPr>
          <p:nvPr>
            <p:ph idx="1"/>
          </p:nvPr>
        </p:nvSpPr>
        <p:spPr/>
        <p:txBody>
          <a:bodyPr rtlCol="0">
            <a:normAutofit/>
          </a:bodyPr>
          <a:lstStyle/>
          <a:p>
            <a:pPr eaLnBrk="1" fontAlgn="auto" hangingPunct="1">
              <a:lnSpc>
                <a:spcPct val="110000"/>
              </a:lnSpc>
              <a:spcAft>
                <a:spcPts val="0"/>
              </a:spcAft>
              <a:defRPr/>
            </a:pPr>
            <a:r>
              <a:rPr lang="en-US" altLang="en-US" dirty="0">
                <a:ea typeface="ＭＳ Ｐゴシック" pitchFamily="34" charset="-128"/>
              </a:rPr>
              <a:t>Create a quality, no fault learning environment.</a:t>
            </a:r>
          </a:p>
          <a:p>
            <a:pPr eaLnBrk="1" fontAlgn="auto" hangingPunct="1">
              <a:lnSpc>
                <a:spcPct val="110000"/>
              </a:lnSpc>
              <a:spcAft>
                <a:spcPts val="0"/>
              </a:spcAft>
              <a:defRPr/>
            </a:pPr>
            <a:r>
              <a:rPr lang="en-US" altLang="en-US" dirty="0">
                <a:ea typeface="ＭＳ Ｐゴシック" pitchFamily="34" charset="-128"/>
              </a:rPr>
              <a:t>Provide a tool for emergency planning, a forum for discussing and developing emergency </a:t>
            </a:r>
            <a:r>
              <a:rPr lang="en-US" altLang="en-US" dirty="0" smtClean="0">
                <a:ea typeface="ＭＳ Ｐゴシック" pitchFamily="34" charset="-128"/>
              </a:rPr>
              <a:t>plans.</a:t>
            </a:r>
            <a:endParaRPr lang="en-US" altLang="en-US" dirty="0">
              <a:ea typeface="ＭＳ Ｐゴシック" pitchFamily="34" charset="-128"/>
            </a:endParaRPr>
          </a:p>
          <a:p>
            <a:pPr eaLnBrk="1" fontAlgn="auto" hangingPunct="1">
              <a:lnSpc>
                <a:spcPct val="110000"/>
              </a:lnSpc>
              <a:spcAft>
                <a:spcPts val="0"/>
              </a:spcAft>
              <a:defRPr/>
            </a:pPr>
            <a:r>
              <a:rPr lang="en-US" altLang="en-US" dirty="0">
                <a:ea typeface="ＭＳ Ｐゴシック" pitchFamily="34" charset="-128"/>
              </a:rPr>
              <a:t>Empower our organizations through the healthcare coalition.</a:t>
            </a:r>
          </a:p>
          <a:p>
            <a:pPr eaLnBrk="1" fontAlgn="auto" hangingPunct="1">
              <a:lnSpc>
                <a:spcPct val="110000"/>
              </a:lnSpc>
              <a:spcAft>
                <a:spcPts val="0"/>
              </a:spcAft>
              <a:defRPr/>
            </a:pPr>
            <a:r>
              <a:rPr lang="en-US" altLang="en-US" dirty="0">
                <a:ea typeface="ＭＳ Ｐゴシック" pitchFamily="34" charset="-128"/>
              </a:rPr>
              <a:t>Encourage coordination within and outside of the facility</a:t>
            </a:r>
            <a:r>
              <a:rPr lang="en-US" altLang="en-US" dirty="0" smtClean="0">
                <a:ea typeface="ＭＳ Ｐゴシック" pitchFamily="34" charset="-128"/>
              </a:rPr>
              <a:t>.</a:t>
            </a:r>
            <a:endParaRPr lang="en-US" altLang="en-US" dirty="0">
              <a:ea typeface="ＭＳ Ｐゴシック" pitchFamily="34" charset="-128"/>
            </a:endParaRPr>
          </a:p>
        </p:txBody>
      </p:sp>
      <p:sp>
        <p:nvSpPr>
          <p:cNvPr id="5124" name="Rectangle 6">
            <a:extLst>
              <a:ext uri="{FF2B5EF4-FFF2-40B4-BE49-F238E27FC236}">
                <a16:creationId xmlns:a16="http://schemas.microsoft.com/office/drawing/2014/main" id="{28F00461-7AD5-019F-88DA-D20B03CEE2B5}"/>
              </a:ext>
            </a:extLst>
          </p:cNvPr>
          <p:cNvSpPr txBox="1">
            <a:spLocks noChangeArrowheads="1"/>
          </p:cNvSpPr>
          <p:nvPr/>
        </p:nvSpPr>
        <p:spPr bwMode="auto">
          <a:xfrm>
            <a:off x="11579225" y="6429375"/>
            <a:ext cx="457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F8A8685-CD1D-4021-B7E6-1BDAF000D785}" type="slidenum">
              <a:rPr lang="en-US" altLang="en-US" sz="1100">
                <a:latin typeface="Arial" panose="020B0604020202020204" pitchFamily="34" charset="0"/>
                <a:ea typeface="ＭＳ Ｐゴシック" panose="020B0600070205080204" pitchFamily="34" charset="-128"/>
                <a:cs typeface="Arial" panose="020B0604020202020204" pitchFamily="34" charset="0"/>
              </a:rPr>
              <a:pPr eaLnBrk="1" hangingPunct="1">
                <a:lnSpc>
                  <a:spcPct val="100000"/>
                </a:lnSpc>
                <a:spcBef>
                  <a:spcPct val="0"/>
                </a:spcBef>
                <a:buFontTx/>
                <a:buNone/>
              </a:pPr>
              <a:t>3</a:t>
            </a:fld>
            <a:endParaRPr lang="en-US" altLang="en-US" sz="110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Footer Placeholder 3">
            <a:extLst>
              <a:ext uri="{FF2B5EF4-FFF2-40B4-BE49-F238E27FC236}">
                <a16:creationId xmlns:a16="http://schemas.microsoft.com/office/drawing/2014/main" id="{7C5033E6-3293-9A6E-7CFC-E76B834078FB}"/>
              </a:ext>
            </a:extLst>
          </p:cNvPr>
          <p:cNvSpPr txBox="1">
            <a:spLocks noGrp="1"/>
          </p:cNvSpPr>
          <p:nvPr/>
        </p:nvSpPr>
        <p:spPr bwMode="auto">
          <a:xfrm>
            <a:off x="10563469" y="856641"/>
            <a:ext cx="1486389" cy="35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smtClean="0">
                <a:solidFill>
                  <a:schemeClr val="accent1"/>
                </a:solidFill>
                <a:latin typeface="+mn-lt"/>
              </a:rPr>
              <a:t>EXERCISE</a:t>
            </a:r>
            <a:endParaRPr lang="en-US" altLang="en-US" sz="1800" b="1" dirty="0">
              <a:solidFill>
                <a:schemeClr val="accent1"/>
              </a:solidFill>
              <a:latin typeface="+mn-lt"/>
            </a:endParaRPr>
          </a:p>
        </p:txBody>
      </p:sp>
    </p:spTree>
    <p:extLst>
      <p:ext uri="{BB962C8B-B14F-4D97-AF65-F5344CB8AC3E}">
        <p14:creationId xmlns:p14="http://schemas.microsoft.com/office/powerpoint/2010/main" val="296185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Objectives</a:t>
            </a:r>
            <a:endParaRPr lang="en-US" dirty="0"/>
          </a:p>
        </p:txBody>
      </p:sp>
      <p:sp>
        <p:nvSpPr>
          <p:cNvPr id="3" name="Content Placeholder 2"/>
          <p:cNvSpPr>
            <a:spLocks noGrp="1"/>
          </p:cNvSpPr>
          <p:nvPr>
            <p:ph idx="1"/>
          </p:nvPr>
        </p:nvSpPr>
        <p:spPr/>
        <p:txBody>
          <a:bodyPr>
            <a:normAutofit/>
          </a:bodyPr>
          <a:lstStyle/>
          <a:p>
            <a:pPr>
              <a:lnSpc>
                <a:spcPct val="110000"/>
              </a:lnSpc>
              <a:defRPr/>
            </a:pPr>
            <a:r>
              <a:rPr lang="en-US" dirty="0" smtClean="0"/>
              <a:t>Validate </a:t>
            </a:r>
            <a:r>
              <a:rPr lang="en-US" dirty="0"/>
              <a:t>the facility / organizational / regional emergency operations plan components for adverse and severe weather.</a:t>
            </a:r>
          </a:p>
          <a:p>
            <a:pPr>
              <a:lnSpc>
                <a:spcPct val="110000"/>
              </a:lnSpc>
              <a:defRPr/>
            </a:pPr>
            <a:r>
              <a:rPr lang="en-US" dirty="0"/>
              <a:t>Understand the regional information sharing procedures and platforms.</a:t>
            </a:r>
          </a:p>
          <a:p>
            <a:pPr>
              <a:lnSpc>
                <a:spcPct val="110000"/>
              </a:lnSpc>
              <a:defRPr/>
            </a:pPr>
            <a:r>
              <a:rPr lang="en-US" dirty="0"/>
              <a:t>Identify strategies for continuity of health care service delivery.</a:t>
            </a:r>
          </a:p>
          <a:p>
            <a:pPr>
              <a:lnSpc>
                <a:spcPct val="110000"/>
              </a:lnSpc>
              <a:defRPr/>
            </a:pPr>
            <a:r>
              <a:rPr lang="en-US" dirty="0"/>
              <a:t>Identify strategies for coordination of health care system recovery.</a:t>
            </a:r>
            <a:endParaRPr lang="en-US" altLang="en-US" b="1" dirty="0">
              <a:ea typeface="ＭＳ Ｐゴシック" pitchFamily="34" charset="-128"/>
            </a:endParaRPr>
          </a:p>
          <a:p>
            <a:endParaRPr lang="en-US" dirty="0"/>
          </a:p>
        </p:txBody>
      </p:sp>
    </p:spTree>
    <p:extLst>
      <p:ext uri="{BB962C8B-B14F-4D97-AF65-F5344CB8AC3E}">
        <p14:creationId xmlns:p14="http://schemas.microsoft.com/office/powerpoint/2010/main" val="2442389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a:extLst>
              <a:ext uri="{FF2B5EF4-FFF2-40B4-BE49-F238E27FC236}">
                <a16:creationId xmlns:a16="http://schemas.microsoft.com/office/drawing/2014/main" id="{2ACFFC6C-FA8E-B22F-25F0-9B1D0658129D}"/>
              </a:ext>
            </a:extLst>
          </p:cNvPr>
          <p:cNvSpPr>
            <a:spLocks noGrp="1" noChangeArrowheads="1"/>
          </p:cNvSpPr>
          <p:nvPr>
            <p:ph type="title"/>
          </p:nvPr>
        </p:nvSpPr>
        <p:spPr/>
        <p:txBody>
          <a:bodyPr/>
          <a:lstStyle/>
          <a:p>
            <a:pPr eaLnBrk="1" hangingPunct="1"/>
            <a:r>
              <a:rPr lang="en-US" altLang="en-US" sz="4000" dirty="0">
                <a:ea typeface="ＭＳ Ｐゴシック" panose="020B0600070205080204" pitchFamily="34" charset="-128"/>
              </a:rPr>
              <a:t>Rules for Players</a:t>
            </a:r>
          </a:p>
        </p:txBody>
      </p:sp>
      <p:sp>
        <p:nvSpPr>
          <p:cNvPr id="6147" name="Rectangle 1027">
            <a:extLst>
              <a:ext uri="{FF2B5EF4-FFF2-40B4-BE49-F238E27FC236}">
                <a16:creationId xmlns:a16="http://schemas.microsoft.com/office/drawing/2014/main" id="{D18A6597-0DD6-A5F8-D9AB-9FCAD7A618C0}"/>
              </a:ext>
            </a:extLst>
          </p:cNvPr>
          <p:cNvSpPr>
            <a:spLocks noGrp="1" noChangeArrowheads="1"/>
          </p:cNvSpPr>
          <p:nvPr>
            <p:ph idx="1"/>
          </p:nvPr>
        </p:nvSpPr>
        <p:spPr>
          <a:xfrm>
            <a:off x="838200" y="1718896"/>
            <a:ext cx="10515600" cy="4612456"/>
          </a:xfrm>
        </p:spPr>
        <p:txBody>
          <a:bodyPr>
            <a:normAutofit fontScale="92500" lnSpcReduction="20000"/>
          </a:bodyPr>
          <a:lstStyle/>
          <a:p>
            <a:pPr eaLnBrk="1" hangingPunct="1">
              <a:lnSpc>
                <a:spcPct val="110000"/>
              </a:lnSpc>
            </a:pPr>
            <a:r>
              <a:rPr lang="en-US" altLang="en-US" sz="2000" dirty="0">
                <a:ea typeface="ＭＳ Ｐゴシック"/>
              </a:rPr>
              <a:t>Relax – this is a </a:t>
            </a:r>
            <a:r>
              <a:rPr lang="en-US" altLang="en-US" sz="2000" b="1" dirty="0">
                <a:ea typeface="ＭＳ Ｐゴシック"/>
              </a:rPr>
              <a:t>no-fault</a:t>
            </a:r>
            <a:r>
              <a:rPr lang="en-US" altLang="en-US" sz="2000" dirty="0">
                <a:ea typeface="ＭＳ Ｐゴシック"/>
              </a:rPr>
              <a:t>, </a:t>
            </a:r>
            <a:r>
              <a:rPr lang="en-US" altLang="en-US" sz="2000" b="1" dirty="0">
                <a:ea typeface="ＭＳ Ｐゴシック"/>
              </a:rPr>
              <a:t>low stress </a:t>
            </a:r>
            <a:r>
              <a:rPr lang="en-US" altLang="en-US" sz="2000" dirty="0">
                <a:ea typeface="ＭＳ Ｐゴシック"/>
              </a:rPr>
              <a:t>exercise.</a:t>
            </a:r>
          </a:p>
          <a:p>
            <a:pPr eaLnBrk="1" hangingPunct="1">
              <a:lnSpc>
                <a:spcPct val="110000"/>
              </a:lnSpc>
            </a:pPr>
            <a:r>
              <a:rPr lang="en-US" altLang="en-US" sz="2000" dirty="0">
                <a:ea typeface="ＭＳ Ｐゴシック"/>
              </a:rPr>
              <a:t>Respond based on your current capability.</a:t>
            </a:r>
            <a:endParaRPr lang="en-US" altLang="en-US" sz="2000" dirty="0">
              <a:ea typeface="ＭＳ Ｐゴシック"/>
              <a:cs typeface="Calibri"/>
            </a:endParaRPr>
          </a:p>
          <a:p>
            <a:pPr eaLnBrk="1" hangingPunct="1">
              <a:lnSpc>
                <a:spcPct val="110000"/>
              </a:lnSpc>
            </a:pPr>
            <a:r>
              <a:rPr lang="en-US" altLang="en-US" sz="2000" dirty="0">
                <a:ea typeface="ＭＳ Ｐゴシック"/>
              </a:rPr>
              <a:t>Allow for artificialities of the scenario – it’s a tool.</a:t>
            </a:r>
            <a:endParaRPr lang="en-US" altLang="en-US" sz="2000" dirty="0">
              <a:ea typeface="ＭＳ Ｐゴシック"/>
              <a:cs typeface="Calibri"/>
            </a:endParaRPr>
          </a:p>
          <a:p>
            <a:pPr eaLnBrk="1" hangingPunct="1">
              <a:lnSpc>
                <a:spcPct val="110000"/>
              </a:lnSpc>
            </a:pPr>
            <a:r>
              <a:rPr lang="en-US" altLang="en-US" sz="2000" dirty="0">
                <a:ea typeface="ＭＳ Ｐゴシック"/>
              </a:rPr>
              <a:t>Feel free to improvise – think outside the box.</a:t>
            </a:r>
            <a:endParaRPr lang="en-US" altLang="en-US" sz="2000" dirty="0">
              <a:ea typeface="ＭＳ Ｐゴシック"/>
              <a:cs typeface="Calibri"/>
            </a:endParaRPr>
          </a:p>
          <a:p>
            <a:pPr eaLnBrk="1" hangingPunct="1">
              <a:lnSpc>
                <a:spcPct val="110000"/>
              </a:lnSpc>
            </a:pPr>
            <a:r>
              <a:rPr lang="en-US" altLang="en-US" sz="2000" dirty="0">
                <a:ea typeface="ＭＳ Ｐゴシック"/>
              </a:rPr>
              <a:t>Exercise participant safety takes priority over exercise events.</a:t>
            </a:r>
            <a:endParaRPr lang="en-US" altLang="en-US" sz="2000" dirty="0">
              <a:ea typeface="ＭＳ Ｐゴシック"/>
              <a:cs typeface="Calibri"/>
            </a:endParaRPr>
          </a:p>
          <a:p>
            <a:pPr eaLnBrk="1" hangingPunct="1">
              <a:lnSpc>
                <a:spcPct val="110000"/>
              </a:lnSpc>
            </a:pPr>
            <a:r>
              <a:rPr lang="en-US" altLang="en-US" sz="2000" dirty="0">
                <a:ea typeface="ＭＳ Ｐゴシック"/>
              </a:rPr>
              <a:t>Real-world emergency actions take priority over exercise actions.</a:t>
            </a:r>
            <a:endParaRPr lang="en-US" altLang="en-US" sz="2000" dirty="0">
              <a:ea typeface="ＭＳ Ｐゴシック"/>
              <a:cs typeface="Calibri"/>
            </a:endParaRPr>
          </a:p>
          <a:p>
            <a:pPr eaLnBrk="1" hangingPunct="1">
              <a:lnSpc>
                <a:spcPct val="110000"/>
              </a:lnSpc>
            </a:pPr>
            <a:r>
              <a:rPr lang="en-US" altLang="en-US" sz="2000" dirty="0">
                <a:ea typeface="ＭＳ Ｐゴシック"/>
              </a:rPr>
              <a:t>For an emergency that requires assistance, use the phrase </a:t>
            </a:r>
            <a:r>
              <a:rPr lang="en-US" altLang="en-US" sz="2000" b="1" dirty="0">
                <a:ea typeface="ＭＳ Ｐゴシック"/>
              </a:rPr>
              <a:t>“real-world emergency.”  </a:t>
            </a:r>
            <a:endParaRPr lang="en-US" altLang="en-US" sz="2000" b="1" dirty="0">
              <a:ea typeface="ＭＳ Ｐゴシック" panose="020B0600070205080204" pitchFamily="34" charset="-128"/>
              <a:cs typeface="Calibri"/>
            </a:endParaRPr>
          </a:p>
          <a:p>
            <a:pPr eaLnBrk="1" hangingPunct="1">
              <a:lnSpc>
                <a:spcPct val="110000"/>
              </a:lnSpc>
            </a:pPr>
            <a:r>
              <a:rPr lang="en-US" altLang="en-US" sz="2000" b="1" dirty="0">
                <a:ea typeface="ＭＳ Ｐゴシック"/>
              </a:rPr>
              <a:t>All</a:t>
            </a:r>
            <a:r>
              <a:rPr lang="en-US" altLang="en-US" sz="2000" dirty="0">
                <a:ea typeface="ＭＳ Ｐゴシック"/>
              </a:rPr>
              <a:t> exercise communications will begin and end with the statement </a:t>
            </a:r>
            <a:r>
              <a:rPr lang="en-US" altLang="en-US" sz="2000" b="1" dirty="0">
                <a:ea typeface="ＭＳ Ｐゴシック"/>
              </a:rPr>
              <a:t>“This is an exercise.”</a:t>
            </a:r>
            <a:endParaRPr lang="en-US" altLang="en-US" sz="2000" b="1" dirty="0">
              <a:ea typeface="ＭＳ Ｐゴシック"/>
              <a:cs typeface="Calibri"/>
            </a:endParaRPr>
          </a:p>
          <a:p>
            <a:pPr eaLnBrk="1" hangingPunct="1">
              <a:lnSpc>
                <a:spcPct val="110000"/>
              </a:lnSpc>
            </a:pPr>
            <a:r>
              <a:rPr lang="en-US" altLang="en-US" sz="2000" dirty="0">
                <a:ea typeface="ＭＳ Ｐゴシック"/>
              </a:rPr>
              <a:t>Avoid sending exercise communications to organizations that are not aware of the exercise or are not actively participating.</a:t>
            </a:r>
            <a:endParaRPr lang="en-US" altLang="en-US" sz="2000" dirty="0">
              <a:ea typeface="ＭＳ Ｐゴシック"/>
              <a:cs typeface="Calibri"/>
            </a:endParaRPr>
          </a:p>
          <a:p>
            <a:pPr eaLnBrk="1" hangingPunct="1">
              <a:lnSpc>
                <a:spcPct val="110000"/>
              </a:lnSpc>
            </a:pPr>
            <a:r>
              <a:rPr lang="en-US" altLang="en-US" sz="2000" dirty="0">
                <a:ea typeface="ＭＳ Ｐゴシック"/>
              </a:rPr>
              <a:t>Exercise players who place telephone calls or initiate radio communication with the SimCell must identify the organization or individual with whom they wish to speak.</a:t>
            </a:r>
            <a:endParaRPr lang="en-US" altLang="en-US" sz="2000" dirty="0">
              <a:ea typeface="ＭＳ Ｐゴシック"/>
              <a:cs typeface="Calibri"/>
            </a:endParaRPr>
          </a:p>
          <a:p>
            <a:pPr eaLnBrk="1" hangingPunct="1">
              <a:lnSpc>
                <a:spcPct val="110000"/>
              </a:lnSpc>
              <a:buFontTx/>
              <a:buNone/>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283888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D177402-9112-8F4C-5E64-61CA8D4043D3}"/>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Scenario: Winter Storm </a:t>
            </a:r>
            <a:endParaRPr lang="en-US" altLang="en-US" sz="3600">
              <a:ea typeface="ＭＳ Ｐゴシック" panose="020B0600070205080204" pitchFamily="34" charset="-128"/>
            </a:endParaRPr>
          </a:p>
        </p:txBody>
      </p:sp>
      <p:sp>
        <p:nvSpPr>
          <p:cNvPr id="7171" name="Content Placeholder 2">
            <a:extLst>
              <a:ext uri="{FF2B5EF4-FFF2-40B4-BE49-F238E27FC236}">
                <a16:creationId xmlns:a16="http://schemas.microsoft.com/office/drawing/2014/main" id="{66FD731C-81F9-B616-038C-3CFBE7E541C8}"/>
              </a:ext>
            </a:extLst>
          </p:cNvPr>
          <p:cNvSpPr>
            <a:spLocks noGrp="1"/>
          </p:cNvSpPr>
          <p:nvPr>
            <p:ph idx="1"/>
          </p:nvPr>
        </p:nvSpPr>
        <p:spPr>
          <a:xfrm>
            <a:off x="838200" y="1825625"/>
            <a:ext cx="4688711" cy="4351338"/>
          </a:xfrm>
        </p:spPr>
        <p:txBody>
          <a:bodyPr/>
          <a:lstStyle/>
          <a:p>
            <a:pPr eaLnBrk="1" hangingPunct="1">
              <a:lnSpc>
                <a:spcPct val="100000"/>
              </a:lnSpc>
            </a:pPr>
            <a:r>
              <a:rPr lang="en-US" altLang="en-US" sz="2400" dirty="0">
                <a:ea typeface="ＭＳ Ｐゴシック" panose="020B0600070205080204" pitchFamily="34" charset="-128"/>
              </a:rPr>
              <a:t>Blizzard conditions</a:t>
            </a:r>
          </a:p>
          <a:p>
            <a:pPr eaLnBrk="1" hangingPunct="1">
              <a:lnSpc>
                <a:spcPct val="100000"/>
              </a:lnSpc>
            </a:pPr>
            <a:r>
              <a:rPr lang="en-US" altLang="en-US" sz="2400" dirty="0">
                <a:ea typeface="ＭＳ Ｐゴシック" panose="020B0600070205080204" pitchFamily="34" charset="-128"/>
              </a:rPr>
              <a:t>Wind</a:t>
            </a:r>
          </a:p>
          <a:p>
            <a:pPr eaLnBrk="1" hangingPunct="1">
              <a:lnSpc>
                <a:spcPct val="100000"/>
              </a:lnSpc>
            </a:pPr>
            <a:r>
              <a:rPr lang="en-US" altLang="en-US" sz="2400" dirty="0">
                <a:ea typeface="ＭＳ Ｐゴシック" panose="020B0600070205080204" pitchFamily="34" charset="-128"/>
              </a:rPr>
              <a:t>Ice accumulation and cold air</a:t>
            </a:r>
          </a:p>
        </p:txBody>
      </p:sp>
      <p:pic>
        <p:nvPicPr>
          <p:cNvPr id="7172" name="Picture 1">
            <a:extLst>
              <a:ext uri="{FF2B5EF4-FFF2-40B4-BE49-F238E27FC236}">
                <a16:creationId xmlns:a16="http://schemas.microsoft.com/office/drawing/2014/main" id="{8E01E2A0-4BD2-2AA0-9FF0-89264D9493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8175" y="1873250"/>
            <a:ext cx="61214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145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8410E1B-1238-7E29-F88F-4A4F28C350C6}"/>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Emergency Management</a:t>
            </a:r>
          </a:p>
        </p:txBody>
      </p:sp>
      <p:sp>
        <p:nvSpPr>
          <p:cNvPr id="8195" name="Rectangle 3">
            <a:extLst>
              <a:ext uri="{FF2B5EF4-FFF2-40B4-BE49-F238E27FC236}">
                <a16:creationId xmlns:a16="http://schemas.microsoft.com/office/drawing/2014/main" id="{A94951F3-EB40-3689-0317-AA09D0312BE4}"/>
              </a:ext>
            </a:extLst>
          </p:cNvPr>
          <p:cNvSpPr>
            <a:spLocks noGrp="1" noChangeArrowheads="1"/>
          </p:cNvSpPr>
          <p:nvPr>
            <p:ph idx="1"/>
          </p:nvPr>
        </p:nvSpPr>
        <p:spPr/>
        <p:txBody>
          <a:bodyPr/>
          <a:lstStyle/>
          <a:p>
            <a:pPr eaLnBrk="1" hangingPunct="1"/>
            <a:r>
              <a:rPr lang="en-US" altLang="en-US" sz="2400" dirty="0">
                <a:ea typeface="ＭＳ Ｐゴシック" panose="020B0600070205080204" pitchFamily="34" charset="-128"/>
              </a:rPr>
              <a:t>Prepare and Protect</a:t>
            </a:r>
          </a:p>
          <a:p>
            <a:pPr eaLnBrk="1" hangingPunct="1"/>
            <a:r>
              <a:rPr lang="en-US" altLang="en-US" sz="2400" dirty="0">
                <a:ea typeface="ＭＳ Ｐゴシック" panose="020B0600070205080204" pitchFamily="34" charset="-128"/>
              </a:rPr>
              <a:t>Respond</a:t>
            </a:r>
          </a:p>
          <a:p>
            <a:pPr eaLnBrk="1" hangingPunct="1"/>
            <a:r>
              <a:rPr lang="en-US" altLang="en-US" sz="2400" dirty="0">
                <a:ea typeface="ＭＳ Ｐゴシック" panose="020B0600070205080204" pitchFamily="34" charset="-128"/>
              </a:rPr>
              <a:t>Recover</a:t>
            </a:r>
          </a:p>
          <a:p>
            <a:pPr eaLnBrk="1" hangingPunct="1"/>
            <a:r>
              <a:rPr lang="en-US" altLang="en-US" sz="2400" dirty="0">
                <a:ea typeface="ＭＳ Ｐゴシック" panose="020B0600070205080204" pitchFamily="34" charset="-128"/>
              </a:rPr>
              <a:t>Mitigate</a:t>
            </a:r>
          </a:p>
          <a:p>
            <a:pPr eaLnBrk="1" hangingPunct="1"/>
            <a:endParaRPr lang="en-US" altLang="en-US" dirty="0">
              <a:ea typeface="ＭＳ Ｐゴシック" panose="020B0600070205080204" pitchFamily="34" charset="-128"/>
            </a:endParaRPr>
          </a:p>
        </p:txBody>
      </p:sp>
      <p:pic>
        <p:nvPicPr>
          <p:cNvPr id="8196" name="Picture 2">
            <a:extLst>
              <a:ext uri="{FF2B5EF4-FFF2-40B4-BE49-F238E27FC236}">
                <a16:creationId xmlns:a16="http://schemas.microsoft.com/office/drawing/2014/main" id="{24C981C6-7644-EE21-CAC1-5E708BF1A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963" y="1412875"/>
            <a:ext cx="4810125"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69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
            <a:extLst>
              <a:ext uri="{FF2B5EF4-FFF2-40B4-BE49-F238E27FC236}">
                <a16:creationId xmlns:a16="http://schemas.microsoft.com/office/drawing/2014/main" id="{A32486E3-ED72-5192-FAE3-381FC63B45E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t="12044"/>
          <a:stretch>
            <a:fillRect/>
          </a:stretch>
        </p:blipFill>
        <p:spPr bwMode="auto">
          <a:xfrm>
            <a:off x="6582562" y="1866412"/>
            <a:ext cx="5179500" cy="341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a:ea typeface="ＭＳ Ｐゴシック"/>
                <a:cs typeface="ＭＳ Ｐゴシック"/>
              </a:rPr>
              <a:t>Module </a:t>
            </a:r>
            <a:r>
              <a:rPr lang="en-US" dirty="0" smtClean="0">
                <a:ea typeface="ＭＳ Ｐゴシック"/>
                <a:cs typeface="ＭＳ Ｐゴシック"/>
              </a:rPr>
              <a:t>1– Prepare </a:t>
            </a:r>
            <a:r>
              <a:rPr lang="en-US" dirty="0">
                <a:ea typeface="ＭＳ Ｐゴシック"/>
                <a:cs typeface="ＭＳ Ｐゴシック"/>
              </a:rPr>
              <a:t>and </a:t>
            </a:r>
            <a:r>
              <a:rPr lang="en-US" dirty="0" smtClean="0">
                <a:ea typeface="ＭＳ Ｐゴシック"/>
                <a:cs typeface="ＭＳ Ｐゴシック"/>
              </a:rPr>
              <a:t>Protect</a:t>
            </a:r>
            <a:endParaRPr lang="en-US" dirty="0"/>
          </a:p>
        </p:txBody>
      </p:sp>
      <p:sp>
        <p:nvSpPr>
          <p:cNvPr id="3" name="Content Placeholder 2"/>
          <p:cNvSpPr>
            <a:spLocks noGrp="1"/>
          </p:cNvSpPr>
          <p:nvPr>
            <p:ph idx="1"/>
          </p:nvPr>
        </p:nvSpPr>
        <p:spPr>
          <a:xfrm>
            <a:off x="640373" y="1759682"/>
            <a:ext cx="6019800" cy="4686837"/>
          </a:xfrm>
        </p:spPr>
        <p:txBody>
          <a:bodyPr>
            <a:normAutofit fontScale="85000" lnSpcReduction="20000"/>
          </a:bodyPr>
          <a:lstStyle/>
          <a:p>
            <a:pPr>
              <a:lnSpc>
                <a:spcPct val="120000"/>
              </a:lnSpc>
              <a:spcBef>
                <a:spcPct val="0"/>
              </a:spcBef>
            </a:pPr>
            <a:r>
              <a:rPr lang="en-US" altLang="en-US" sz="2400" dirty="0">
                <a:ea typeface="Calibri"/>
                <a:cs typeface="Calibri"/>
              </a:rPr>
              <a:t>Status of plan and activation </a:t>
            </a:r>
            <a:endParaRPr lang="en-US" altLang="en-US" dirty="0"/>
          </a:p>
          <a:p>
            <a:pPr>
              <a:lnSpc>
                <a:spcPct val="120000"/>
              </a:lnSpc>
              <a:spcBef>
                <a:spcPct val="0"/>
              </a:spcBef>
            </a:pPr>
            <a:r>
              <a:rPr lang="en-US" altLang="en-US" sz="2400" dirty="0">
                <a:ea typeface="Calibri"/>
                <a:cs typeface="Calibri"/>
              </a:rPr>
              <a:t>Gather the planning team</a:t>
            </a:r>
            <a:endParaRPr lang="en-US" altLang="en-US" dirty="0">
              <a:ea typeface="Calibri"/>
              <a:cs typeface="Calibri"/>
            </a:endParaRPr>
          </a:p>
          <a:p>
            <a:pPr lvl="1">
              <a:lnSpc>
                <a:spcPct val="120000"/>
              </a:lnSpc>
              <a:spcBef>
                <a:spcPct val="0"/>
              </a:spcBef>
            </a:pPr>
            <a:r>
              <a:rPr lang="en-US" altLang="en-US" dirty="0">
                <a:ea typeface="Calibri"/>
                <a:cs typeface="Calibri"/>
              </a:rPr>
              <a:t>Who’s on the team?</a:t>
            </a:r>
            <a:endParaRPr lang="en-US" altLang="en-US" sz="2800" dirty="0">
              <a:ea typeface="Calibri"/>
              <a:cs typeface="Calibri"/>
            </a:endParaRPr>
          </a:p>
          <a:p>
            <a:pPr lvl="1">
              <a:lnSpc>
                <a:spcPct val="120000"/>
              </a:lnSpc>
              <a:spcBef>
                <a:spcPct val="0"/>
              </a:spcBef>
            </a:pPr>
            <a:r>
              <a:rPr lang="en-US" altLang="en-US" dirty="0">
                <a:ea typeface="Calibri"/>
                <a:cs typeface="Calibri"/>
              </a:rPr>
              <a:t>Where do you get your information?</a:t>
            </a:r>
            <a:endParaRPr lang="en-US" altLang="en-US" sz="2800" dirty="0">
              <a:ea typeface="Calibri"/>
              <a:cs typeface="Calibri"/>
            </a:endParaRPr>
          </a:p>
          <a:p>
            <a:pPr lvl="1">
              <a:lnSpc>
                <a:spcPct val="120000"/>
              </a:lnSpc>
              <a:spcBef>
                <a:spcPct val="0"/>
              </a:spcBef>
            </a:pPr>
            <a:r>
              <a:rPr lang="en-US" altLang="en-US" dirty="0">
                <a:ea typeface="Calibri"/>
                <a:cs typeface="Calibri"/>
              </a:rPr>
              <a:t>What if a no-notice event occurs?</a:t>
            </a:r>
            <a:endParaRPr lang="en-US" altLang="en-US" sz="2800" dirty="0">
              <a:ea typeface="Calibri"/>
              <a:cs typeface="Calibri"/>
            </a:endParaRPr>
          </a:p>
          <a:p>
            <a:pPr>
              <a:lnSpc>
                <a:spcPct val="120000"/>
              </a:lnSpc>
              <a:spcBef>
                <a:spcPct val="0"/>
              </a:spcBef>
            </a:pPr>
            <a:r>
              <a:rPr lang="en-US" altLang="en-US" sz="2400" dirty="0" smtClean="0">
                <a:ea typeface="Calibri"/>
                <a:cs typeface="Calibri"/>
              </a:rPr>
              <a:t>Assess </a:t>
            </a:r>
            <a:r>
              <a:rPr lang="en-US" altLang="en-US" sz="2400" dirty="0">
                <a:ea typeface="Calibri"/>
                <a:cs typeface="Calibri"/>
              </a:rPr>
              <a:t>hazards, prepare facilities and employees</a:t>
            </a:r>
            <a:endParaRPr lang="en-US" altLang="en-US" dirty="0">
              <a:ea typeface="Calibri"/>
              <a:cs typeface="Calibri"/>
            </a:endParaRPr>
          </a:p>
          <a:p>
            <a:pPr lvl="1">
              <a:lnSpc>
                <a:spcPct val="120000"/>
              </a:lnSpc>
              <a:spcBef>
                <a:spcPct val="0"/>
              </a:spcBef>
            </a:pPr>
            <a:r>
              <a:rPr lang="en-US" altLang="en-US" dirty="0">
                <a:ea typeface="Calibri"/>
                <a:cs typeface="Calibri"/>
              </a:rPr>
              <a:t>What are our greatest vulnerabilities?</a:t>
            </a:r>
            <a:endParaRPr lang="en-US" altLang="en-US" sz="2800" dirty="0">
              <a:ea typeface="Calibri"/>
              <a:cs typeface="Calibri"/>
            </a:endParaRPr>
          </a:p>
          <a:p>
            <a:pPr>
              <a:lnSpc>
                <a:spcPct val="120000"/>
              </a:lnSpc>
              <a:spcBef>
                <a:spcPct val="0"/>
              </a:spcBef>
            </a:pPr>
            <a:r>
              <a:rPr lang="en-US" altLang="en-US" sz="2400" dirty="0" smtClean="0">
                <a:ea typeface="Calibri"/>
                <a:cs typeface="Calibri"/>
              </a:rPr>
              <a:t>Confirm </a:t>
            </a:r>
            <a:r>
              <a:rPr lang="en-US" altLang="en-US" sz="2400" dirty="0">
                <a:ea typeface="Calibri"/>
                <a:cs typeface="Calibri"/>
              </a:rPr>
              <a:t>and check ingress and egress routes</a:t>
            </a:r>
            <a:endParaRPr lang="en-US" altLang="en-US" dirty="0">
              <a:ea typeface="Calibri"/>
              <a:cs typeface="Calibri"/>
            </a:endParaRPr>
          </a:p>
          <a:p>
            <a:pPr>
              <a:lnSpc>
                <a:spcPct val="120000"/>
              </a:lnSpc>
              <a:spcBef>
                <a:spcPct val="0"/>
              </a:spcBef>
            </a:pPr>
            <a:r>
              <a:rPr lang="en-US" altLang="en-US" sz="2400" dirty="0" smtClean="0">
                <a:ea typeface="Calibri"/>
                <a:cs typeface="Calibri"/>
              </a:rPr>
              <a:t>Stock </a:t>
            </a:r>
            <a:r>
              <a:rPr lang="en-US" altLang="en-US" sz="2400" dirty="0">
                <a:ea typeface="Calibri"/>
                <a:cs typeface="Calibri"/>
              </a:rPr>
              <a:t>and check supplies, equipment, medications and linen</a:t>
            </a:r>
            <a:endParaRPr lang="en-US" altLang="en-US" dirty="0">
              <a:ea typeface="Calibri"/>
              <a:cs typeface="Calibri"/>
            </a:endParaRPr>
          </a:p>
          <a:p>
            <a:pPr>
              <a:lnSpc>
                <a:spcPct val="120000"/>
              </a:lnSpc>
              <a:spcBef>
                <a:spcPct val="0"/>
              </a:spcBef>
            </a:pPr>
            <a:r>
              <a:rPr lang="en-US" altLang="en-US" sz="2400" dirty="0" smtClean="0">
                <a:ea typeface="Calibri"/>
                <a:cs typeface="Calibri"/>
              </a:rPr>
              <a:t>Monitor </a:t>
            </a:r>
            <a:r>
              <a:rPr lang="en-US" altLang="en-US" sz="2400" dirty="0">
                <a:ea typeface="Calibri"/>
                <a:cs typeface="Calibri"/>
              </a:rPr>
              <a:t>storm development</a:t>
            </a:r>
            <a:endParaRPr lang="en-US" altLang="en-US" dirty="0">
              <a:ea typeface="Calibri"/>
              <a:cs typeface="Calibri"/>
            </a:endParaRPr>
          </a:p>
          <a:p>
            <a:pPr>
              <a:lnSpc>
                <a:spcPct val="120000"/>
              </a:lnSpc>
              <a:spcBef>
                <a:spcPct val="0"/>
              </a:spcBef>
            </a:pPr>
            <a:r>
              <a:rPr lang="en-US" altLang="en-US" sz="2400" dirty="0" smtClean="0">
                <a:ea typeface="Calibri"/>
                <a:cs typeface="Calibri"/>
              </a:rPr>
              <a:t>Activate </a:t>
            </a:r>
            <a:r>
              <a:rPr lang="en-US" altLang="en-US" sz="2400" dirty="0">
                <a:ea typeface="Calibri"/>
                <a:cs typeface="Calibri"/>
              </a:rPr>
              <a:t>Emergency Response Teams</a:t>
            </a:r>
            <a:endParaRPr lang="en-US" altLang="en-US" dirty="0">
              <a:ea typeface="Calibri"/>
              <a:cs typeface="Calibri"/>
            </a:endParaRPr>
          </a:p>
          <a:p>
            <a:pPr lvl="1">
              <a:lnSpc>
                <a:spcPct val="120000"/>
              </a:lnSpc>
              <a:spcBef>
                <a:spcPct val="0"/>
              </a:spcBef>
            </a:pPr>
            <a:r>
              <a:rPr lang="en-US" altLang="en-US" dirty="0">
                <a:ea typeface="Calibri"/>
                <a:cs typeface="Calibri"/>
              </a:rPr>
              <a:t>What comprises the teams?</a:t>
            </a:r>
            <a:endParaRPr lang="en-US" altLang="en-US" sz="2800" dirty="0">
              <a:ea typeface="Calibri"/>
              <a:cs typeface="Calibri"/>
            </a:endParaRPr>
          </a:p>
          <a:p>
            <a:pPr>
              <a:lnSpc>
                <a:spcPct val="120000"/>
              </a:lnSpc>
              <a:spcBef>
                <a:spcPct val="0"/>
              </a:spcBef>
            </a:pPr>
            <a:r>
              <a:rPr lang="en-US" altLang="en-US" sz="2400" dirty="0" smtClean="0">
                <a:ea typeface="Calibri"/>
                <a:cs typeface="Calibri"/>
              </a:rPr>
              <a:t>Coordinate </a:t>
            </a:r>
            <a:r>
              <a:rPr lang="en-US" altLang="en-US" sz="2400" dirty="0">
                <a:ea typeface="Calibri"/>
                <a:cs typeface="Calibri"/>
              </a:rPr>
              <a:t>with local  and state emergency managers and the HCC</a:t>
            </a:r>
            <a:endParaRPr lang="en-US" altLang="en-US" dirty="0">
              <a:ea typeface="Calibri"/>
              <a:cs typeface="Calibri"/>
            </a:endParaRPr>
          </a:p>
          <a:p>
            <a:pPr>
              <a:lnSpc>
                <a:spcPct val="120000"/>
              </a:lnSpc>
            </a:pPr>
            <a:endParaRPr lang="en-US" dirty="0"/>
          </a:p>
        </p:txBody>
      </p:sp>
    </p:spTree>
    <p:extLst>
      <p:ext uri="{BB962C8B-B14F-4D97-AF65-F5344CB8AC3E}">
        <p14:creationId xmlns:p14="http://schemas.microsoft.com/office/powerpoint/2010/main" val="261375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7">
            <a:extLst>
              <a:ext uri="{FF2B5EF4-FFF2-40B4-BE49-F238E27FC236}">
                <a16:creationId xmlns:a16="http://schemas.microsoft.com/office/drawing/2014/main" id="{9F50F825-3D06-EE20-161D-92CD6956F459}"/>
              </a:ext>
            </a:extLst>
          </p:cNvPr>
          <p:cNvSpPr>
            <a:spLocks noGrp="1"/>
          </p:cNvSpPr>
          <p:nvPr>
            <p:ph type="title"/>
          </p:nvPr>
        </p:nvSpPr>
        <p:spPr/>
        <p:txBody>
          <a:bodyPr>
            <a:normAutofit/>
          </a:bodyPr>
          <a:lstStyle/>
          <a:p>
            <a:pPr eaLnBrk="1" hangingPunct="1"/>
            <a:r>
              <a:rPr lang="en-US" altLang="en-US" sz="4000" dirty="0">
                <a:ea typeface="ＭＳ Ｐゴシック" panose="020B0600070205080204" pitchFamily="34" charset="-128"/>
              </a:rPr>
              <a:t>Prepare &amp; </a:t>
            </a:r>
            <a:r>
              <a:rPr lang="en-US" altLang="en-US" sz="4000" dirty="0" smtClean="0">
                <a:ea typeface="ＭＳ Ｐゴシック" panose="020B0600070205080204" pitchFamily="34" charset="-128"/>
              </a:rPr>
              <a:t>Protect– Discussion</a:t>
            </a:r>
            <a:endParaRPr lang="en-US" altLang="en-US" sz="4000" dirty="0">
              <a:ea typeface="ＭＳ Ｐゴシック" panose="020B0600070205080204" pitchFamily="34" charset="-128"/>
            </a:endParaRPr>
          </a:p>
        </p:txBody>
      </p:sp>
      <p:sp>
        <p:nvSpPr>
          <p:cNvPr id="5" name="Rectangle 3">
            <a:extLst>
              <a:ext uri="{FF2B5EF4-FFF2-40B4-BE49-F238E27FC236}">
                <a16:creationId xmlns:a16="http://schemas.microsoft.com/office/drawing/2014/main" id="{90BA8B4D-7C02-289D-3C00-97DA2DC424C9}"/>
              </a:ext>
            </a:extLst>
          </p:cNvPr>
          <p:cNvSpPr>
            <a:spLocks noGrp="1" noChangeArrowheads="1"/>
          </p:cNvSpPr>
          <p:nvPr>
            <p:ph idx="1"/>
          </p:nvPr>
        </p:nvSpPr>
        <p:spPr/>
        <p:txBody>
          <a:bodyPr numCol="1" rtlCol="0">
            <a:noAutofit/>
          </a:bodyPr>
          <a:lstStyle/>
          <a:p>
            <a:pPr>
              <a:lnSpc>
                <a:spcPct val="100000"/>
              </a:lnSpc>
              <a:defRPr/>
            </a:pPr>
            <a:r>
              <a:rPr lang="en-US" sz="1800" dirty="0"/>
              <a:t>What preparedness actions have you been taking to prepare for the storm? </a:t>
            </a:r>
          </a:p>
          <a:p>
            <a:pPr>
              <a:lnSpc>
                <a:spcPct val="100000"/>
              </a:lnSpc>
              <a:defRPr/>
            </a:pPr>
            <a:r>
              <a:rPr lang="en-US" sz="1800" dirty="0"/>
              <a:t>Will an Incident Command be established at this point? What would trigger this decision? What are the known facts right now? </a:t>
            </a:r>
          </a:p>
          <a:p>
            <a:pPr>
              <a:lnSpc>
                <a:spcPct val="100000"/>
              </a:lnSpc>
              <a:defRPr/>
            </a:pPr>
            <a:r>
              <a:rPr lang="en-US" sz="1800" dirty="0"/>
              <a:t>What does the emergency operations plan recommend for adverse weather?</a:t>
            </a:r>
          </a:p>
          <a:p>
            <a:pPr>
              <a:lnSpc>
                <a:spcPct val="100000"/>
              </a:lnSpc>
              <a:defRPr/>
            </a:pPr>
            <a:r>
              <a:rPr lang="en-US" sz="1800" dirty="0"/>
              <a:t>What are some reasonable assumptions and what assumptions should be avoided?</a:t>
            </a:r>
          </a:p>
          <a:p>
            <a:pPr>
              <a:lnSpc>
                <a:spcPct val="100000"/>
              </a:lnSpc>
              <a:defRPr/>
            </a:pPr>
            <a:r>
              <a:rPr lang="en-US" sz="1800" dirty="0"/>
              <a:t>What warning and notification systems are available for the organization to maintain communication with staff and families as well as with other facilities?</a:t>
            </a:r>
          </a:p>
          <a:p>
            <a:pPr>
              <a:lnSpc>
                <a:spcPct val="100000"/>
              </a:lnSpc>
              <a:defRPr/>
            </a:pPr>
            <a:r>
              <a:rPr lang="en-US" sz="1800" dirty="0"/>
              <a:t>How do you validate information received?</a:t>
            </a:r>
          </a:p>
          <a:p>
            <a:pPr>
              <a:lnSpc>
                <a:spcPct val="100000"/>
              </a:lnSpc>
              <a:defRPr/>
            </a:pPr>
            <a:r>
              <a:rPr lang="en-US" sz="1800" dirty="0"/>
              <a:t>Who need to be involved at this point?</a:t>
            </a:r>
          </a:p>
          <a:p>
            <a:pPr>
              <a:lnSpc>
                <a:spcPct val="100000"/>
              </a:lnSpc>
              <a:defRPr/>
            </a:pPr>
            <a:r>
              <a:rPr lang="en-US" sz="1800" dirty="0" smtClean="0"/>
              <a:t>What </a:t>
            </a:r>
            <a:r>
              <a:rPr lang="en-US" sz="1800" dirty="0"/>
              <a:t>are the incident and resource priorities</a:t>
            </a:r>
            <a:r>
              <a:rPr lang="en-US" sz="1800" dirty="0" smtClean="0"/>
              <a:t>?</a:t>
            </a:r>
          </a:p>
        </p:txBody>
      </p:sp>
    </p:spTree>
    <p:extLst>
      <p:ext uri="{BB962C8B-B14F-4D97-AF65-F5344CB8AC3E}">
        <p14:creationId xmlns:p14="http://schemas.microsoft.com/office/powerpoint/2010/main" val="1682414784"/>
      </p:ext>
    </p:extLst>
  </p:cSld>
  <p:clrMapOvr>
    <a:masterClrMapping/>
  </p:clrMapOvr>
</p:sld>
</file>

<file path=ppt/theme/theme1.xml><?xml version="1.0" encoding="utf-8"?>
<a:theme xmlns:a="http://schemas.openxmlformats.org/drawingml/2006/main" name="HAPevolve PPT Theme">
  <a:themeElements>
    <a:clrScheme name="HAPevolve Color Palette">
      <a:dk1>
        <a:sysClr val="windowText" lastClr="000000"/>
      </a:dk1>
      <a:lt1>
        <a:sysClr val="window" lastClr="FFFFFF"/>
      </a:lt1>
      <a:dk2>
        <a:srgbClr val="335B74"/>
      </a:dk2>
      <a:lt2>
        <a:srgbClr val="DFE3E5"/>
      </a:lt2>
      <a:accent1>
        <a:srgbClr val="0072BC"/>
      </a:accent1>
      <a:accent2>
        <a:srgbClr val="FBB040"/>
      </a:accent2>
      <a:accent3>
        <a:srgbClr val="8ED8F8"/>
      </a:accent3>
      <a:accent4>
        <a:srgbClr val="FFFF27"/>
      </a:accent4>
      <a:accent5>
        <a:srgbClr val="00BCA8"/>
      </a:accent5>
      <a:accent6>
        <a:srgbClr val="00BC4A"/>
      </a:accent6>
      <a:hlink>
        <a:srgbClr val="0072BC"/>
      </a:hlink>
      <a:folHlink>
        <a:srgbClr val="A800BC"/>
      </a:folHlink>
    </a:clrScheme>
    <a:fontScheme name="HAPevolve">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Pevolve PPT Theme" id="{D934294F-DE77-4D09-8AEA-F65D11559A8C}" vid="{AF8805CB-F42F-4C90-B98C-DD36A95736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88BD6373022A498E48AF06968E04F9" ma:contentTypeVersion="12" ma:contentTypeDescription="Create a new document." ma:contentTypeScope="" ma:versionID="2884f8f3663e6d39885656c07e1b02bb">
  <xsd:schema xmlns:xsd="http://www.w3.org/2001/XMLSchema" xmlns:xs="http://www.w3.org/2001/XMLSchema" xmlns:p="http://schemas.microsoft.com/office/2006/metadata/properties" xmlns:ns2="6c413e04-2752-41f3-925e-3ad5f19bf4de" xmlns:ns3="0de0ea63-3d7e-465e-b3ad-3b4cc1081bfa" targetNamespace="http://schemas.microsoft.com/office/2006/metadata/properties" ma:root="true" ma:fieldsID="e52aadbd077da2f5e6c2b5072ea08ed8" ns2:_="" ns3:_="">
    <xsd:import namespace="6c413e04-2752-41f3-925e-3ad5f19bf4de"/>
    <xsd:import namespace="0de0ea63-3d7e-465e-b3ad-3b4cc1081b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13e04-2752-41f3-925e-3ad5f19bf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e0ea63-3d7e-465e-b3ad-3b4cc1081bf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524CFE-76E1-4591-890C-B2C6D440A12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d1fc89da-1e53-430e-8191-4b9a9af3c2ab"/>
    <ds:schemaRef ds:uri="60bbed63-89a6-465a-89d7-e08abc81c4ae"/>
    <ds:schemaRef ds:uri="http://www.w3.org/XML/1998/namespace"/>
  </ds:schemaRefs>
</ds:datastoreItem>
</file>

<file path=customXml/itemProps2.xml><?xml version="1.0" encoding="utf-8"?>
<ds:datastoreItem xmlns:ds="http://schemas.openxmlformats.org/officeDocument/2006/customXml" ds:itemID="{E151EC82-0BF9-4242-BDFD-90C0CF5BD95A}">
  <ds:schemaRefs>
    <ds:schemaRef ds:uri="http://schemas.microsoft.com/sharepoint/v3/contenttype/forms"/>
  </ds:schemaRefs>
</ds:datastoreItem>
</file>

<file path=customXml/itemProps3.xml><?xml version="1.0" encoding="utf-8"?>
<ds:datastoreItem xmlns:ds="http://schemas.openxmlformats.org/officeDocument/2006/customXml" ds:itemID="{A6357071-B148-45F4-BF0C-EBBA7A870D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413e04-2752-41f3-925e-3ad5f19bf4de"/>
    <ds:schemaRef ds:uri="0de0ea63-3d7e-465e-b3ad-3b4cc1081b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34</TotalTime>
  <Words>2555</Words>
  <Application>Microsoft Office PowerPoint</Application>
  <PresentationFormat>Widescreen</PresentationFormat>
  <Paragraphs>196</Paragraphs>
  <Slides>19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Calibri</vt:lpstr>
      <vt:lpstr>Calibri Light</vt:lpstr>
      <vt:lpstr>Century Gothic</vt:lpstr>
      <vt:lpstr>Tahoma</vt:lpstr>
      <vt:lpstr>Wingdings</vt:lpstr>
      <vt:lpstr>HAPevolve PPT Theme</vt:lpstr>
      <vt:lpstr>LTC RISE Winter Storm Tabletop Exercise</vt:lpstr>
      <vt:lpstr>Agenda</vt:lpstr>
      <vt:lpstr>Exercise Rules</vt:lpstr>
      <vt:lpstr>Exercise Objectives</vt:lpstr>
      <vt:lpstr>Rules for Players</vt:lpstr>
      <vt:lpstr>Scenario: Winter Storm </vt:lpstr>
      <vt:lpstr>Emergency Management</vt:lpstr>
      <vt:lpstr>Module 1– Prepare and Protect</vt:lpstr>
      <vt:lpstr>Prepare &amp; Protect– Discussion</vt:lpstr>
      <vt:lpstr>Prepare &amp; Protect– Discussion</vt:lpstr>
      <vt:lpstr>Module 2- Respond</vt:lpstr>
      <vt:lpstr>Respond - Discussion</vt:lpstr>
      <vt:lpstr>Respond - Discussion</vt:lpstr>
      <vt:lpstr>Build an Organizational Structure</vt:lpstr>
      <vt:lpstr>What is the response strategy? </vt:lpstr>
      <vt:lpstr>Module 3- Recovery (and Mitigation)</vt:lpstr>
      <vt:lpstr>Recovery- Discussion</vt:lpstr>
      <vt:lpstr>Mitigation- Discussion</vt:lpstr>
      <vt:lpstr>Hot Wash</vt:lpstr>
    </vt:vector>
  </TitlesOfParts>
  <Company>The Hospital &amp; Healthsystem Assoc of 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LTC RISE Winter Storm Tabletop Exercise</dc:title>
  <dc:creator>Mary Akyol</dc:creator>
  <cp:lastModifiedBy>Mary Akyol</cp:lastModifiedBy>
  <cp:revision>7</cp:revision>
  <dcterms:created xsi:type="dcterms:W3CDTF">2022-04-07T19:41:31Z</dcterms:created>
  <dcterms:modified xsi:type="dcterms:W3CDTF">2022-05-12T14:29:16Z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0x0101000488BD6373022A498E48AF06968E04F9</vt:lpwstr>
  </property>
</Properties>
</file>